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9" r:id="rId6"/>
    <p:sldId id="262" r:id="rId7"/>
    <p:sldId id="263" r:id="rId8"/>
    <p:sldId id="265" r:id="rId9"/>
    <p:sldId id="266" r:id="rId10"/>
    <p:sldId id="267" r:id="rId11"/>
    <p:sldId id="268" r:id="rId12"/>
    <p:sldId id="26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390B88-C4E2-9D3E-20D8-455D7ED5AF8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C422CF3-2C88-F6C0-B6BC-526DC21036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8ED144B-4E38-687F-D16B-0FA8C49255C0}"/>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5" name="Espace réservé du pied de page 4">
            <a:extLst>
              <a:ext uri="{FF2B5EF4-FFF2-40B4-BE49-F238E27FC236}">
                <a16:creationId xmlns:a16="http://schemas.microsoft.com/office/drawing/2014/main" id="{860CA29B-6DBF-55E8-26FC-EBF7A53D29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1B4D06-F0E8-B4AD-5027-6B50E727B481}"/>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152427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89686C-C70D-127B-0A25-ABEBF82DB6B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4BDEE4B-25CC-6FC2-04CB-6161E696467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784894-31C6-73ED-0D16-8E921079D23B}"/>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5" name="Espace réservé du pied de page 4">
            <a:extLst>
              <a:ext uri="{FF2B5EF4-FFF2-40B4-BE49-F238E27FC236}">
                <a16:creationId xmlns:a16="http://schemas.microsoft.com/office/drawing/2014/main" id="{B6937AF9-4B79-1177-1315-E6C965D978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BC1E002-E463-02D2-6C2C-6B35D8CFE91F}"/>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93830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AAD3FF5-4D44-CFDE-FC8B-E0B9388F6DC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81923FF-647E-67F6-2A98-DE1350B3720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709B6A-946D-5721-AFB0-545C357BCB58}"/>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5" name="Espace réservé du pied de page 4">
            <a:extLst>
              <a:ext uri="{FF2B5EF4-FFF2-40B4-BE49-F238E27FC236}">
                <a16:creationId xmlns:a16="http://schemas.microsoft.com/office/drawing/2014/main" id="{3A1955CA-6AF4-489B-77F7-4B9AFDF537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4A4918-0514-7EA7-E257-2F17A3693193}"/>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381295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988B02-ACD6-32F6-1DFC-C977964F31F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378B792-67AC-C821-497D-C9D34CC1861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E086BD-3B31-26DE-F500-DD7A355BE215}"/>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5" name="Espace réservé du pied de page 4">
            <a:extLst>
              <a:ext uri="{FF2B5EF4-FFF2-40B4-BE49-F238E27FC236}">
                <a16:creationId xmlns:a16="http://schemas.microsoft.com/office/drawing/2014/main" id="{E5216B77-246B-49CC-0D7A-F00A698903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EAA174-9C7A-165B-89C2-3DBE8E8AA912}"/>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178826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9F969-1E35-1362-C923-A7373EA6546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C57E47B-14D1-9EAA-F0CA-1C93CC4A5C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5B1E017-93B1-57C4-24B1-453FD25EB771}"/>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5" name="Espace réservé du pied de page 4">
            <a:extLst>
              <a:ext uri="{FF2B5EF4-FFF2-40B4-BE49-F238E27FC236}">
                <a16:creationId xmlns:a16="http://schemas.microsoft.com/office/drawing/2014/main" id="{C622FBFD-943F-D7C7-4287-034E9DB76E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430206-80AA-C993-C998-6F1C5C8BCFC3}"/>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18830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27EE7-6C30-2D1C-8193-4CA7430B540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072FB3B-9FAF-BB9D-A07B-BC231909101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B4FA02C-ADDA-6174-2B71-A0749AA3109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69222DD-05B6-C667-C8E1-D92D043449C9}"/>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6" name="Espace réservé du pied de page 5">
            <a:extLst>
              <a:ext uri="{FF2B5EF4-FFF2-40B4-BE49-F238E27FC236}">
                <a16:creationId xmlns:a16="http://schemas.microsoft.com/office/drawing/2014/main" id="{B8002939-3FD3-2847-2185-9AEBEB25373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A3EC323-182A-8388-3243-82378CE5BF17}"/>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145821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BCA32F-9138-D214-54DB-50866937A82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8C36FF0-FA57-D39B-D94D-826992D4E6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973DBD5-7F21-30A4-EA04-9EF3FEAB5CF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CE6993B-765E-1336-48B1-54C536D7A5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7AE2C1E-F309-4272-3F5B-40EB3378892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E3A8C3A-3FFA-9B68-C345-2759063FEE84}"/>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8" name="Espace réservé du pied de page 7">
            <a:extLst>
              <a:ext uri="{FF2B5EF4-FFF2-40B4-BE49-F238E27FC236}">
                <a16:creationId xmlns:a16="http://schemas.microsoft.com/office/drawing/2014/main" id="{57CD8EC1-7C71-6056-7545-BB20DA61182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391F30E-9BED-640D-8BBF-6B49EE46B604}"/>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21205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7E0DF-AC69-FE7E-F8BA-D025C7E456E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8C950B6-9071-48A7-561D-3126AC4531A0}"/>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4" name="Espace réservé du pied de page 3">
            <a:extLst>
              <a:ext uri="{FF2B5EF4-FFF2-40B4-BE49-F238E27FC236}">
                <a16:creationId xmlns:a16="http://schemas.microsoft.com/office/drawing/2014/main" id="{E7F63C80-3525-1BF2-DA95-08F7F8654D4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74E5CBF-2AC8-4BC0-0C9C-68386B35DACA}"/>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132650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3188BE-ED85-F1B4-F130-564BCD7F0C7B}"/>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3" name="Espace réservé du pied de page 2">
            <a:extLst>
              <a:ext uri="{FF2B5EF4-FFF2-40B4-BE49-F238E27FC236}">
                <a16:creationId xmlns:a16="http://schemas.microsoft.com/office/drawing/2014/main" id="{0B951F90-EF93-E12F-1CE4-9DB19224289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F0B77C4-718D-110D-8052-859F36D102DE}"/>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212723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D2265-12FB-8513-2E78-D68913DEC7E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59A2017-5EB7-3830-B66A-8DEA6E3F0E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6C3FAF6-1E64-6AC5-4D0E-A02CF19226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D972511-3DD5-0A3E-DB96-FFB1465C331D}"/>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6" name="Espace réservé du pied de page 5">
            <a:extLst>
              <a:ext uri="{FF2B5EF4-FFF2-40B4-BE49-F238E27FC236}">
                <a16:creationId xmlns:a16="http://schemas.microsoft.com/office/drawing/2014/main" id="{D06F7D0F-3E38-7571-2E45-F8B0E238D9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C80ABCE-5D14-957D-1502-76D3B868F571}"/>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16162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45B3FB-872B-EC27-8309-E6BB0AEFE26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F98179A-4663-56BD-88E2-E264A16B6A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5B79B03-D968-2F90-D93F-A09C90B39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DD5A98D-0EDD-30A3-7C16-BC0BC28EA563}"/>
              </a:ext>
            </a:extLst>
          </p:cNvPr>
          <p:cNvSpPr>
            <a:spLocks noGrp="1"/>
          </p:cNvSpPr>
          <p:nvPr>
            <p:ph type="dt" sz="half" idx="10"/>
          </p:nvPr>
        </p:nvSpPr>
        <p:spPr/>
        <p:txBody>
          <a:bodyPr/>
          <a:lstStyle/>
          <a:p>
            <a:fld id="{78A99C57-FCFB-436E-869D-D5258CE9A266}" type="datetimeFigureOut">
              <a:rPr lang="fr-FR" smtClean="0"/>
              <a:t>03/08/2023</a:t>
            </a:fld>
            <a:endParaRPr lang="fr-FR"/>
          </a:p>
        </p:txBody>
      </p:sp>
      <p:sp>
        <p:nvSpPr>
          <p:cNvPr id="6" name="Espace réservé du pied de page 5">
            <a:extLst>
              <a:ext uri="{FF2B5EF4-FFF2-40B4-BE49-F238E27FC236}">
                <a16:creationId xmlns:a16="http://schemas.microsoft.com/office/drawing/2014/main" id="{12C343AA-FD3F-60C8-E8A6-8E144E36B60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1FE9114-B5CF-4415-BD1C-ECD387D5935C}"/>
              </a:ext>
            </a:extLst>
          </p:cNvPr>
          <p:cNvSpPr>
            <a:spLocks noGrp="1"/>
          </p:cNvSpPr>
          <p:nvPr>
            <p:ph type="sldNum" sz="quarter" idx="12"/>
          </p:nvPr>
        </p:nvSpPr>
        <p:spPr/>
        <p:txBody>
          <a:bodyPr/>
          <a:lstStyle/>
          <a:p>
            <a:fld id="{64FD0B97-D32D-4DC0-B20D-578E2A521DD2}" type="slidenum">
              <a:rPr lang="fr-FR" smtClean="0"/>
              <a:t>‹N°›</a:t>
            </a:fld>
            <a:endParaRPr lang="fr-FR"/>
          </a:p>
        </p:txBody>
      </p:sp>
    </p:spTree>
    <p:extLst>
      <p:ext uri="{BB962C8B-B14F-4D97-AF65-F5344CB8AC3E}">
        <p14:creationId xmlns:p14="http://schemas.microsoft.com/office/powerpoint/2010/main" val="160397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EC4005A-1704-C27C-8155-F5632C0FF5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6F7F44F-0BAA-9CF2-6764-04B1D511B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6471ED-A717-A38D-8672-1D9A42180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99C57-FCFB-436E-869D-D5258CE9A266}" type="datetimeFigureOut">
              <a:rPr lang="fr-FR" smtClean="0"/>
              <a:t>03/08/2023</a:t>
            </a:fld>
            <a:endParaRPr lang="fr-FR"/>
          </a:p>
        </p:txBody>
      </p:sp>
      <p:sp>
        <p:nvSpPr>
          <p:cNvPr id="5" name="Espace réservé du pied de page 4">
            <a:extLst>
              <a:ext uri="{FF2B5EF4-FFF2-40B4-BE49-F238E27FC236}">
                <a16:creationId xmlns:a16="http://schemas.microsoft.com/office/drawing/2014/main" id="{49ABE55E-6606-C897-A7F1-CC9AFA09C0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DB6111E-7B94-6CB2-2C38-C87AD92EFB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D0B97-D32D-4DC0-B20D-578E2A521DD2}" type="slidenum">
              <a:rPr lang="fr-FR" smtClean="0"/>
              <a:t>‹N°›</a:t>
            </a:fld>
            <a:endParaRPr lang="fr-FR"/>
          </a:p>
        </p:txBody>
      </p:sp>
    </p:spTree>
    <p:extLst>
      <p:ext uri="{BB962C8B-B14F-4D97-AF65-F5344CB8AC3E}">
        <p14:creationId xmlns:p14="http://schemas.microsoft.com/office/powerpoint/2010/main" val="4144293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E0F7EC-8B70-A56C-E973-50C422C7439C}"/>
              </a:ext>
            </a:extLst>
          </p:cNvPr>
          <p:cNvSpPr>
            <a:spLocks noGrp="1"/>
          </p:cNvSpPr>
          <p:nvPr>
            <p:ph type="ctrTitle"/>
          </p:nvPr>
        </p:nvSpPr>
        <p:spPr>
          <a:xfrm>
            <a:off x="1695450" y="2235200"/>
            <a:ext cx="9144000" cy="2387600"/>
          </a:xfrm>
        </p:spPr>
        <p:txBody>
          <a:bodyPr>
            <a:normAutofit fontScale="90000"/>
          </a:bodyPr>
          <a:lstStyle/>
          <a:p>
            <a:r>
              <a:rPr lang="fr-FR" b="1" dirty="0"/>
              <a:t>Guide des objectifs pédagogiques</a:t>
            </a:r>
            <a:br>
              <a:rPr lang="fr-FR" b="1" dirty="0"/>
            </a:br>
            <a:r>
              <a:rPr lang="fr-FR" b="1" dirty="0"/>
              <a:t>des micro-formations du projet SKY</a:t>
            </a:r>
          </a:p>
        </p:txBody>
      </p:sp>
    </p:spTree>
    <p:extLst>
      <p:ext uri="{BB962C8B-B14F-4D97-AF65-F5344CB8AC3E}">
        <p14:creationId xmlns:p14="http://schemas.microsoft.com/office/powerpoint/2010/main" val="2640908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CB874E-BDCC-2F4A-D7EF-74E5914CC121}"/>
              </a:ext>
            </a:extLst>
          </p:cNvPr>
          <p:cNvSpPr>
            <a:spLocks noGrp="1"/>
          </p:cNvSpPr>
          <p:nvPr>
            <p:ph type="title"/>
          </p:nvPr>
        </p:nvSpPr>
        <p:spPr>
          <a:xfrm>
            <a:off x="807245" y="271462"/>
            <a:ext cx="10515600" cy="819150"/>
          </a:xfrm>
        </p:spPr>
        <p:txBody>
          <a:bodyPr>
            <a:normAutofit/>
          </a:bodyPr>
          <a:lstStyle/>
          <a:p>
            <a:pPr algn="ctr"/>
            <a:r>
              <a:rPr lang="fr-FR" sz="3600" dirty="0">
                <a:latin typeface="+mn-lt"/>
              </a:rPr>
              <a:t>Catégorie 2 : Les capacités cognitives avec les gestes</a:t>
            </a:r>
            <a:endParaRPr lang="fr-FR" sz="3600" b="1" dirty="0">
              <a:latin typeface="+mn-lt"/>
            </a:endParaRPr>
          </a:p>
        </p:txBody>
      </p:sp>
      <p:sp>
        <p:nvSpPr>
          <p:cNvPr id="3" name="Espace réservé du contenu 2">
            <a:extLst>
              <a:ext uri="{FF2B5EF4-FFF2-40B4-BE49-F238E27FC236}">
                <a16:creationId xmlns:a16="http://schemas.microsoft.com/office/drawing/2014/main" id="{EB2758FB-FC0A-AF3B-0EAD-932FBA350E11}"/>
              </a:ext>
            </a:extLst>
          </p:cNvPr>
          <p:cNvSpPr>
            <a:spLocks noGrp="1"/>
          </p:cNvSpPr>
          <p:nvPr>
            <p:ph idx="1"/>
          </p:nvPr>
        </p:nvSpPr>
        <p:spPr>
          <a:xfrm>
            <a:off x="671514" y="1090612"/>
            <a:ext cx="10787062" cy="5381626"/>
          </a:xfrm>
        </p:spPr>
        <p:txBody>
          <a:bodyPr>
            <a:normAutofit/>
          </a:bodyPr>
          <a:lstStyle/>
          <a:p>
            <a:pPr marL="0" indent="0">
              <a:buNone/>
            </a:pPr>
            <a:r>
              <a:rPr lang="fr-FR" dirty="0"/>
              <a:t>En fonction de l’environnement et des conditions de travail les gestes professionnels ont recours à des combinaisons variables de « connaissances et savoirs ».</a:t>
            </a:r>
          </a:p>
          <a:p>
            <a:pPr marL="0" indent="0">
              <a:buNone/>
            </a:pPr>
            <a:r>
              <a:rPr lang="fr-FR" sz="3000" dirty="0"/>
              <a:t>Les travailleurs les explicitent dans leur propre langage. </a:t>
            </a:r>
          </a:p>
          <a:p>
            <a:pPr marL="0" indent="0">
              <a:buNone/>
            </a:pPr>
            <a:r>
              <a:rPr lang="fr-FR" sz="2400" i="1" dirty="0"/>
              <a:t>Ex: Un serveur doit débarrasser une table sans passer la main devant la face des convives (critère: acquis d’apprentissage) et vérifie que la salière et le poivrier sont bien enlevés (critère: vérification de l’œuvre) </a:t>
            </a:r>
          </a:p>
          <a:p>
            <a:pPr marL="0" indent="0" algn="ctr">
              <a:buNone/>
            </a:pPr>
            <a:endParaRPr lang="fr-FR" dirty="0">
              <a:solidFill>
                <a:schemeClr val="accent2">
                  <a:lumMod val="75000"/>
                </a:schemeClr>
              </a:solidFill>
            </a:endParaRPr>
          </a:p>
          <a:p>
            <a:pPr marL="0" indent="0" algn="ctr">
              <a:buNone/>
            </a:pPr>
            <a:r>
              <a:rPr lang="fr-FR" dirty="0">
                <a:solidFill>
                  <a:schemeClr val="accent2">
                    <a:lumMod val="75000"/>
                  </a:schemeClr>
                </a:solidFill>
              </a:rPr>
              <a:t>Les remontées de terrain sur le critère « créativité et innovation » peuvent également améliorer les pratiques professionnelles du métier et aussi la performance de l’entreprise.</a:t>
            </a:r>
          </a:p>
          <a:p>
            <a:pPr marL="0" indent="0">
              <a:buNone/>
            </a:pPr>
            <a:endParaRPr lang="fr-FR" sz="3200" dirty="0"/>
          </a:p>
          <a:p>
            <a:pPr marL="0" indent="0">
              <a:buNone/>
            </a:pPr>
            <a:endParaRPr lang="fr-FR" sz="3000" i="1" dirty="0"/>
          </a:p>
          <a:p>
            <a:pPr marL="0" indent="0">
              <a:buNone/>
            </a:pPr>
            <a:endParaRPr lang="fr-FR" sz="3000" dirty="0"/>
          </a:p>
          <a:p>
            <a:pPr marL="0" indent="0">
              <a:buNone/>
            </a:pPr>
            <a:endParaRPr lang="fr-FR" sz="3000" dirty="0"/>
          </a:p>
          <a:p>
            <a:pPr marL="0" indent="0">
              <a:buNone/>
            </a:pPr>
            <a:endParaRPr lang="fr-FR" sz="3000" dirty="0"/>
          </a:p>
        </p:txBody>
      </p:sp>
    </p:spTree>
    <p:extLst>
      <p:ext uri="{BB962C8B-B14F-4D97-AF65-F5344CB8AC3E}">
        <p14:creationId xmlns:p14="http://schemas.microsoft.com/office/powerpoint/2010/main" val="108138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3D80D-AE42-FC17-BA3B-C41A8FC17FE8}"/>
              </a:ext>
            </a:extLst>
          </p:cNvPr>
          <p:cNvSpPr>
            <a:spLocks noGrp="1"/>
          </p:cNvSpPr>
          <p:nvPr>
            <p:ph type="title"/>
          </p:nvPr>
        </p:nvSpPr>
        <p:spPr>
          <a:xfrm>
            <a:off x="838200" y="365125"/>
            <a:ext cx="10515600" cy="777875"/>
          </a:xfrm>
        </p:spPr>
        <p:txBody>
          <a:bodyPr>
            <a:normAutofit/>
          </a:bodyPr>
          <a:lstStyle/>
          <a:p>
            <a:pPr algn="ctr"/>
            <a:r>
              <a:rPr lang="fr-FR" sz="3600" b="1" dirty="0"/>
              <a:t>Rappel : Guide d’élaboration des objectifs pédagogiques</a:t>
            </a:r>
          </a:p>
        </p:txBody>
      </p:sp>
      <p:sp>
        <p:nvSpPr>
          <p:cNvPr id="3" name="Espace réservé du contenu 2">
            <a:extLst>
              <a:ext uri="{FF2B5EF4-FFF2-40B4-BE49-F238E27FC236}">
                <a16:creationId xmlns:a16="http://schemas.microsoft.com/office/drawing/2014/main" id="{A37BBFC8-1F36-7764-E345-E8E6433438AF}"/>
              </a:ext>
            </a:extLst>
          </p:cNvPr>
          <p:cNvSpPr>
            <a:spLocks noGrp="1"/>
          </p:cNvSpPr>
          <p:nvPr>
            <p:ph idx="1"/>
          </p:nvPr>
        </p:nvSpPr>
        <p:spPr>
          <a:xfrm>
            <a:off x="838200" y="1357313"/>
            <a:ext cx="10515600" cy="5135562"/>
          </a:xfrm>
        </p:spPr>
        <p:txBody>
          <a:bodyPr>
            <a:normAutofit fontScale="92500" lnSpcReduction="20000"/>
          </a:bodyPr>
          <a:lstStyle/>
          <a:p>
            <a:r>
              <a:rPr lang="fr-FR" dirty="0"/>
              <a:t>Les objectifs pédagogiques déterminent ce que les apprenants doivent maitriser à la fin du programme de micro-formation. </a:t>
            </a:r>
          </a:p>
          <a:p>
            <a:r>
              <a:rPr lang="fr-FR" dirty="0"/>
              <a:t>Ils sont donnés par les aspects psychomoteurs qui indiquent le niveau d’expertise du geste professionnel - le comment on fait -</a:t>
            </a:r>
          </a:p>
          <a:p>
            <a:r>
              <a:rPr lang="fr-FR" dirty="0"/>
              <a:t>Il y a seulement 3 niveaux de gestes professionnels donc 3 niveaux potentiels de programmes de formation</a:t>
            </a:r>
          </a:p>
          <a:p>
            <a:r>
              <a:rPr lang="fr-FR" dirty="0"/>
              <a:t>Les « connaissances et savoirs » sont à la fois des critères de performance de l’activité en lien avec l’exercice de l’emploi demandé par l’entreprise (tâches répétitives ou travail complexe) et aussi des combinaisons de comportements réflexifs des travailleurs face aux tâches.</a:t>
            </a:r>
          </a:p>
          <a:p>
            <a:r>
              <a:rPr lang="fr-FR" dirty="0"/>
              <a:t>Les connaissances et savoirs - associés aux gestes professionnels - servent à apprécier l’environnement et doivent être considérés comme des facultés d’adaptation et/ou de résilience des travailleurs aux conditions de travail. </a:t>
            </a:r>
          </a:p>
          <a:p>
            <a:r>
              <a:rPr lang="fr-FR" dirty="0"/>
              <a:t>En micro-formation on ne tient pas compte du niveau scolaire.</a:t>
            </a:r>
          </a:p>
        </p:txBody>
      </p:sp>
    </p:spTree>
    <p:extLst>
      <p:ext uri="{BB962C8B-B14F-4D97-AF65-F5344CB8AC3E}">
        <p14:creationId xmlns:p14="http://schemas.microsoft.com/office/powerpoint/2010/main" val="2141176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3D80D-AE42-FC17-BA3B-C41A8FC17FE8}"/>
              </a:ext>
            </a:extLst>
          </p:cNvPr>
          <p:cNvSpPr>
            <a:spLocks noGrp="1"/>
          </p:cNvSpPr>
          <p:nvPr>
            <p:ph type="title"/>
          </p:nvPr>
        </p:nvSpPr>
        <p:spPr>
          <a:xfrm>
            <a:off x="838200" y="365125"/>
            <a:ext cx="10515600" cy="777875"/>
          </a:xfrm>
        </p:spPr>
        <p:txBody>
          <a:bodyPr>
            <a:normAutofit/>
          </a:bodyPr>
          <a:lstStyle/>
          <a:p>
            <a:pPr algn="ctr"/>
            <a:r>
              <a:rPr lang="fr-FR" sz="3600" b="1" dirty="0"/>
              <a:t>Ressources pédagogiques des micro-formation</a:t>
            </a:r>
          </a:p>
        </p:txBody>
      </p:sp>
      <p:sp>
        <p:nvSpPr>
          <p:cNvPr id="3" name="Espace réservé du contenu 2">
            <a:extLst>
              <a:ext uri="{FF2B5EF4-FFF2-40B4-BE49-F238E27FC236}">
                <a16:creationId xmlns:a16="http://schemas.microsoft.com/office/drawing/2014/main" id="{A37BBFC8-1F36-7764-E345-E8E6433438AF}"/>
              </a:ext>
            </a:extLst>
          </p:cNvPr>
          <p:cNvSpPr>
            <a:spLocks noGrp="1"/>
          </p:cNvSpPr>
          <p:nvPr>
            <p:ph idx="1"/>
          </p:nvPr>
        </p:nvSpPr>
        <p:spPr>
          <a:xfrm>
            <a:off x="838200" y="1357313"/>
            <a:ext cx="10515600" cy="4819650"/>
          </a:xfrm>
        </p:spPr>
        <p:txBody>
          <a:bodyPr>
            <a:normAutofit/>
          </a:bodyPr>
          <a:lstStyle/>
          <a:p>
            <a:pPr marL="0" indent="0">
              <a:buNone/>
            </a:pPr>
            <a:r>
              <a:rPr lang="fr-FR" dirty="0"/>
              <a:t>Les ressources pédagogiques sont :</a:t>
            </a:r>
          </a:p>
          <a:p>
            <a:pPr marL="0" indent="0" algn="ctr">
              <a:buNone/>
            </a:pPr>
            <a:endParaRPr lang="fr-FR" dirty="0"/>
          </a:p>
          <a:p>
            <a:r>
              <a:rPr lang="fr-FR" dirty="0"/>
              <a:t>Description de l’environnement de travail </a:t>
            </a:r>
          </a:p>
          <a:p>
            <a:r>
              <a:rPr lang="fr-FR" dirty="0"/>
              <a:t>Récits des travailleurs sur leurs gestes</a:t>
            </a:r>
          </a:p>
          <a:p>
            <a:r>
              <a:rPr lang="fr-FR" dirty="0"/>
              <a:t>Photos des gestes</a:t>
            </a:r>
          </a:p>
          <a:p>
            <a:r>
              <a:rPr lang="fr-FR" dirty="0"/>
              <a:t>Vidéos commentées des gestes</a:t>
            </a:r>
          </a:p>
          <a:p>
            <a:r>
              <a:rPr lang="fr-FR" dirty="0"/>
              <a:t>Relation des gestes avec les tâches prescrites</a:t>
            </a:r>
          </a:p>
          <a:p>
            <a:r>
              <a:rPr lang="fr-FR" dirty="0"/>
              <a:t>Fiches et instructions de production  </a:t>
            </a:r>
          </a:p>
          <a:p>
            <a:pPr marL="0" indent="0">
              <a:buNone/>
            </a:pPr>
            <a:endParaRPr lang="fr-FR" dirty="0"/>
          </a:p>
        </p:txBody>
      </p:sp>
    </p:spTree>
    <p:extLst>
      <p:ext uri="{BB962C8B-B14F-4D97-AF65-F5344CB8AC3E}">
        <p14:creationId xmlns:p14="http://schemas.microsoft.com/office/powerpoint/2010/main" val="260100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3D80D-AE42-FC17-BA3B-C41A8FC17FE8}"/>
              </a:ext>
            </a:extLst>
          </p:cNvPr>
          <p:cNvSpPr>
            <a:spLocks noGrp="1"/>
          </p:cNvSpPr>
          <p:nvPr>
            <p:ph type="title"/>
          </p:nvPr>
        </p:nvSpPr>
        <p:spPr>
          <a:xfrm>
            <a:off x="838200" y="365125"/>
            <a:ext cx="10515600" cy="777875"/>
          </a:xfrm>
        </p:spPr>
        <p:txBody>
          <a:bodyPr>
            <a:normAutofit/>
          </a:bodyPr>
          <a:lstStyle/>
          <a:p>
            <a:pPr algn="ctr"/>
            <a:r>
              <a:rPr lang="fr-FR" sz="3600" dirty="0">
                <a:latin typeface="+mn-lt"/>
              </a:rPr>
              <a:t>Guide d’élaboration des objectifs pédagogiques</a:t>
            </a:r>
          </a:p>
        </p:txBody>
      </p:sp>
      <p:sp>
        <p:nvSpPr>
          <p:cNvPr id="3" name="Espace réservé du contenu 2">
            <a:extLst>
              <a:ext uri="{FF2B5EF4-FFF2-40B4-BE49-F238E27FC236}">
                <a16:creationId xmlns:a16="http://schemas.microsoft.com/office/drawing/2014/main" id="{A37BBFC8-1F36-7764-E345-E8E6433438AF}"/>
              </a:ext>
            </a:extLst>
          </p:cNvPr>
          <p:cNvSpPr>
            <a:spLocks noGrp="1"/>
          </p:cNvSpPr>
          <p:nvPr>
            <p:ph idx="1"/>
          </p:nvPr>
        </p:nvSpPr>
        <p:spPr>
          <a:xfrm>
            <a:off x="838200" y="1600200"/>
            <a:ext cx="10515600" cy="4576763"/>
          </a:xfrm>
        </p:spPr>
        <p:txBody>
          <a:bodyPr>
            <a:normAutofit/>
          </a:bodyPr>
          <a:lstStyle/>
          <a:p>
            <a:pPr marL="0" indent="0">
              <a:buNone/>
            </a:pPr>
            <a:r>
              <a:rPr lang="fr-FR" dirty="0"/>
              <a:t>Les objectifs pédagogiques se construisent par </a:t>
            </a:r>
            <a:r>
              <a:rPr lang="fr-FR" dirty="0">
                <a:solidFill>
                  <a:schemeClr val="accent2">
                    <a:lumMod val="75000"/>
                  </a:schemeClr>
                </a:solidFill>
              </a:rPr>
              <a:t>une analyse croisée </a:t>
            </a:r>
            <a:r>
              <a:rPr lang="fr-FR" dirty="0"/>
              <a:t>entre les tâches prescrites par l’employeur et la réalité des gestes professionnels effectués par les travailleurs</a:t>
            </a:r>
          </a:p>
          <a:p>
            <a:pPr marL="0" indent="0">
              <a:buNone/>
            </a:pPr>
            <a:endParaRPr lang="fr-FR" dirty="0"/>
          </a:p>
          <a:p>
            <a:pPr marL="514350" indent="-514350">
              <a:buFont typeface="+mj-lt"/>
              <a:buAutoNum type="arabicPeriod"/>
            </a:pPr>
            <a:r>
              <a:rPr lang="fr-FR" dirty="0"/>
              <a:t>Obtenir auprès de l’employeur la typologie des tâches demandées sur un poste de travail (</a:t>
            </a:r>
            <a:r>
              <a:rPr lang="fr-FR" dirty="0">
                <a:solidFill>
                  <a:schemeClr val="accent2">
                    <a:lumMod val="75000"/>
                  </a:schemeClr>
                </a:solidFill>
              </a:rPr>
              <a:t>fiches de poste et fiches d’instruction</a:t>
            </a:r>
            <a:r>
              <a:rPr lang="fr-FR" dirty="0"/>
              <a:t>).</a:t>
            </a:r>
          </a:p>
          <a:p>
            <a:pPr marL="514350" indent="-514350">
              <a:buFont typeface="+mj-lt"/>
              <a:buAutoNum type="arabicPeriod"/>
            </a:pPr>
            <a:r>
              <a:rPr lang="fr-FR" dirty="0"/>
              <a:t>Recueillir les pratiques individuelles (les gestes professionnels)  auprès des travailleurs de terrain (</a:t>
            </a:r>
            <a:r>
              <a:rPr lang="fr-FR" dirty="0">
                <a:solidFill>
                  <a:schemeClr val="accent2">
                    <a:lumMod val="75000"/>
                  </a:schemeClr>
                </a:solidFill>
              </a:rPr>
              <a:t>interviews des travailleurs)</a:t>
            </a:r>
          </a:p>
          <a:p>
            <a:pPr marL="514350" indent="-514350">
              <a:buFont typeface="+mj-lt"/>
              <a:buAutoNum type="arabicPeriod"/>
            </a:pPr>
            <a:r>
              <a:rPr lang="fr-FR" dirty="0"/>
              <a:t>Faire la correspondance entre les tâches demandées et les pratiques réelles de terrain (</a:t>
            </a:r>
            <a:r>
              <a:rPr lang="fr-FR" dirty="0">
                <a:solidFill>
                  <a:schemeClr val="accent2">
                    <a:lumMod val="75000"/>
                  </a:schemeClr>
                </a:solidFill>
              </a:rPr>
              <a:t>concordance par les pédagogues</a:t>
            </a:r>
            <a:r>
              <a:rPr lang="fr-FR" dirty="0"/>
              <a:t>)</a:t>
            </a:r>
            <a:endParaRPr lang="fr-FR" sz="2400" dirty="0"/>
          </a:p>
          <a:p>
            <a:pPr marL="514350" indent="-514350">
              <a:buFont typeface="+mj-lt"/>
              <a:buAutoNum type="arabicPeriod"/>
            </a:pPr>
            <a:endParaRPr lang="fr-FR" dirty="0">
              <a:solidFill>
                <a:schemeClr val="accent2">
                  <a:lumMod val="75000"/>
                </a:schemeClr>
              </a:solidFill>
            </a:endParaRPr>
          </a:p>
        </p:txBody>
      </p:sp>
    </p:spTree>
    <p:extLst>
      <p:ext uri="{BB962C8B-B14F-4D97-AF65-F5344CB8AC3E}">
        <p14:creationId xmlns:p14="http://schemas.microsoft.com/office/powerpoint/2010/main" val="243058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9B1D6A-4493-0426-86AA-D6799968C4CE}"/>
              </a:ext>
            </a:extLst>
          </p:cNvPr>
          <p:cNvSpPr>
            <a:spLocks noGrp="1"/>
          </p:cNvSpPr>
          <p:nvPr>
            <p:ph type="title"/>
          </p:nvPr>
        </p:nvSpPr>
        <p:spPr>
          <a:xfrm>
            <a:off x="671514" y="222649"/>
            <a:ext cx="10682286" cy="834623"/>
          </a:xfrm>
        </p:spPr>
        <p:txBody>
          <a:bodyPr>
            <a:noAutofit/>
          </a:bodyPr>
          <a:lstStyle/>
          <a:p>
            <a:pPr algn="ctr"/>
            <a:r>
              <a:rPr lang="fr-FR" sz="3600" dirty="0">
                <a:latin typeface="+mn-lt"/>
              </a:rPr>
              <a:t>Correspondance entre tâches et gestes </a:t>
            </a:r>
          </a:p>
        </p:txBody>
      </p:sp>
      <p:sp>
        <p:nvSpPr>
          <p:cNvPr id="3" name="Espace réservé du contenu 2">
            <a:extLst>
              <a:ext uri="{FF2B5EF4-FFF2-40B4-BE49-F238E27FC236}">
                <a16:creationId xmlns:a16="http://schemas.microsoft.com/office/drawing/2014/main" id="{22C6DEA1-D56C-8DE5-04F4-911070A66C84}"/>
              </a:ext>
            </a:extLst>
          </p:cNvPr>
          <p:cNvSpPr>
            <a:spLocks noGrp="1"/>
          </p:cNvSpPr>
          <p:nvPr>
            <p:ph sz="half" idx="1"/>
          </p:nvPr>
        </p:nvSpPr>
        <p:spPr>
          <a:xfrm>
            <a:off x="671514" y="1443038"/>
            <a:ext cx="4714874" cy="4733925"/>
          </a:xfrm>
          <a:noFill/>
          <a:ln w="38100">
            <a:solidFill>
              <a:schemeClr val="accent2"/>
            </a:solidFill>
          </a:ln>
        </p:spPr>
        <p:style>
          <a:lnRef idx="0">
            <a:scrgbClr r="0" g="0" b="0"/>
          </a:lnRef>
          <a:fillRef idx="0">
            <a:scrgbClr r="0" g="0" b="0"/>
          </a:fillRef>
          <a:effectRef idx="0">
            <a:scrgbClr r="0" g="0" b="0"/>
          </a:effectRef>
          <a:fontRef idx="minor">
            <a:schemeClr val="dk1"/>
          </a:fontRef>
        </p:style>
        <p:txBody>
          <a:bodyPr>
            <a:normAutofit/>
          </a:bodyPr>
          <a:lstStyle/>
          <a:p>
            <a:pPr marL="0" indent="0" algn="ctr">
              <a:buNone/>
            </a:pPr>
            <a:r>
              <a:rPr lang="fr-FR" dirty="0">
                <a:solidFill>
                  <a:schemeClr val="accent2"/>
                </a:solidFill>
              </a:rPr>
              <a:t>Les types de tâches prescrites </a:t>
            </a:r>
          </a:p>
          <a:p>
            <a:pPr marL="0" indent="0" algn="ctr">
              <a:spcBef>
                <a:spcPts val="0"/>
              </a:spcBef>
              <a:buNone/>
            </a:pPr>
            <a:r>
              <a:rPr lang="fr-FR" dirty="0">
                <a:solidFill>
                  <a:schemeClr val="accent2"/>
                </a:solidFill>
              </a:rPr>
              <a:t>par l’employeur</a:t>
            </a:r>
          </a:p>
          <a:p>
            <a:pPr marL="0" indent="0" algn="ctr">
              <a:buNone/>
            </a:pPr>
            <a:endParaRPr lang="fr-FR" sz="2000" dirty="0">
              <a:solidFill>
                <a:schemeClr val="accent2"/>
              </a:solidFill>
            </a:endParaRPr>
          </a:p>
          <a:p>
            <a:pPr marL="0" indent="0">
              <a:buNone/>
            </a:pPr>
            <a:r>
              <a:rPr lang="fr-FR" dirty="0"/>
              <a:t> 	Travail à réaliser </a:t>
            </a:r>
          </a:p>
          <a:p>
            <a:pPr marL="0" indent="0">
              <a:buNone/>
            </a:pPr>
            <a:r>
              <a:rPr lang="fr-FR" dirty="0"/>
              <a:t>	Dans un temps défini</a:t>
            </a:r>
          </a:p>
          <a:p>
            <a:pPr marL="0" indent="0">
              <a:buNone/>
            </a:pPr>
            <a:r>
              <a:rPr lang="fr-FR" dirty="0"/>
              <a:t>	Selon des procédures</a:t>
            </a:r>
          </a:p>
          <a:p>
            <a:pPr marL="0" indent="0">
              <a:buNone/>
            </a:pPr>
            <a:r>
              <a:rPr lang="fr-FR" dirty="0"/>
              <a:t>	Niveau de performance</a:t>
            </a:r>
          </a:p>
          <a:p>
            <a:pPr marL="0" indent="0">
              <a:buNone/>
            </a:pPr>
            <a:r>
              <a:rPr lang="fr-FR" dirty="0"/>
              <a:t>	Aux normes de qualité</a:t>
            </a:r>
          </a:p>
          <a:p>
            <a:pPr marL="0" indent="0">
              <a:buNone/>
            </a:pPr>
            <a:r>
              <a:rPr lang="fr-FR" dirty="0"/>
              <a:t>	En relation avec d’autres</a:t>
            </a:r>
          </a:p>
          <a:p>
            <a:pPr marL="0" indent="0">
              <a:buNone/>
            </a:pPr>
            <a:endParaRPr lang="fr-FR" dirty="0"/>
          </a:p>
          <a:p>
            <a:pPr marL="0" indent="0">
              <a:buNone/>
            </a:pPr>
            <a:endParaRPr lang="fr-FR" dirty="0"/>
          </a:p>
          <a:p>
            <a:endParaRPr lang="fr-FR" dirty="0"/>
          </a:p>
        </p:txBody>
      </p:sp>
      <p:sp>
        <p:nvSpPr>
          <p:cNvPr id="4" name="Espace réservé du contenu 3">
            <a:extLst>
              <a:ext uri="{FF2B5EF4-FFF2-40B4-BE49-F238E27FC236}">
                <a16:creationId xmlns:a16="http://schemas.microsoft.com/office/drawing/2014/main" id="{24E2C5A5-8B0F-A777-05C8-C99C03E6F30C}"/>
              </a:ext>
            </a:extLst>
          </p:cNvPr>
          <p:cNvSpPr>
            <a:spLocks noGrp="1"/>
          </p:cNvSpPr>
          <p:nvPr>
            <p:ph sz="half" idx="2"/>
          </p:nvPr>
        </p:nvSpPr>
        <p:spPr>
          <a:xfrm>
            <a:off x="5486401" y="1443038"/>
            <a:ext cx="5867400" cy="4733925"/>
          </a:xfrm>
          <a:ln w="28575"/>
        </p:spPr>
        <p:style>
          <a:lnRef idx="2">
            <a:schemeClr val="accent1"/>
          </a:lnRef>
          <a:fillRef idx="1">
            <a:schemeClr val="lt1"/>
          </a:fillRef>
          <a:effectRef idx="0">
            <a:schemeClr val="accent1"/>
          </a:effectRef>
          <a:fontRef idx="minor">
            <a:schemeClr val="dk1"/>
          </a:fontRef>
        </p:style>
        <p:txBody>
          <a:bodyPr>
            <a:noAutofit/>
          </a:bodyPr>
          <a:lstStyle/>
          <a:p>
            <a:pPr marL="0" indent="0" algn="ctr">
              <a:buNone/>
            </a:pPr>
            <a:r>
              <a:rPr lang="fr-FR" dirty="0">
                <a:solidFill>
                  <a:schemeClr val="accent1"/>
                </a:solidFill>
              </a:rPr>
              <a:t>Les caractéristiques des gestes professionnels réalisés par les travailleurs</a:t>
            </a:r>
          </a:p>
          <a:p>
            <a:pPr marL="0" indent="0">
              <a:buNone/>
            </a:pPr>
            <a:r>
              <a:rPr lang="fr-FR" dirty="0"/>
              <a:t>	Le savoir-faire</a:t>
            </a:r>
          </a:p>
          <a:p>
            <a:pPr marL="0" indent="0">
              <a:buNone/>
            </a:pPr>
            <a:r>
              <a:rPr lang="fr-FR" dirty="0"/>
              <a:t>	Le rendement </a:t>
            </a:r>
          </a:p>
          <a:p>
            <a:pPr marL="0" indent="0">
              <a:buNone/>
            </a:pPr>
            <a:r>
              <a:rPr lang="fr-FR" dirty="0"/>
              <a:t>	Les connaissances et savoirs</a:t>
            </a:r>
          </a:p>
          <a:p>
            <a:pPr marL="0" indent="0">
              <a:buNone/>
            </a:pPr>
            <a:r>
              <a:rPr lang="fr-FR" dirty="0"/>
              <a:t>	Les capacités personnelles</a:t>
            </a:r>
          </a:p>
          <a:p>
            <a:pPr marL="0" indent="0">
              <a:buNone/>
            </a:pPr>
            <a:r>
              <a:rPr lang="fr-FR" dirty="0"/>
              <a:t>	L’habileté à produire</a:t>
            </a:r>
          </a:p>
          <a:p>
            <a:pPr marL="0" indent="0">
              <a:buNone/>
            </a:pPr>
            <a:r>
              <a:rPr lang="fr-FR" dirty="0"/>
              <a:t>	Les comportements et attitudes</a:t>
            </a:r>
          </a:p>
          <a:p>
            <a:pPr marL="0" indent="0">
              <a:buNone/>
            </a:pPr>
            <a:endParaRPr lang="fr-FR" dirty="0"/>
          </a:p>
          <a:p>
            <a:pPr marL="0" indent="0">
              <a:buNone/>
            </a:pPr>
            <a:r>
              <a:rPr lang="fr-FR" dirty="0"/>
              <a:t>	</a:t>
            </a:r>
          </a:p>
          <a:p>
            <a:pPr marL="0" indent="0">
              <a:buNone/>
            </a:pPr>
            <a:r>
              <a:rPr lang="fr-FR" dirty="0"/>
              <a:t>	</a:t>
            </a:r>
          </a:p>
          <a:p>
            <a:pPr marL="0" indent="0">
              <a:buNone/>
            </a:pPr>
            <a:endParaRPr lang="fr-FR" dirty="0"/>
          </a:p>
          <a:p>
            <a:pPr marL="0" indent="0">
              <a:buNone/>
            </a:pPr>
            <a:endParaRPr lang="fr-FR" dirty="0"/>
          </a:p>
          <a:p>
            <a:pPr marL="0" indent="0">
              <a:buNone/>
            </a:pPr>
            <a:r>
              <a:rPr lang="fr-FR" dirty="0"/>
              <a:t>	</a:t>
            </a:r>
          </a:p>
        </p:txBody>
      </p:sp>
      <p:sp>
        <p:nvSpPr>
          <p:cNvPr id="5" name="Flèche : droite 4">
            <a:extLst>
              <a:ext uri="{FF2B5EF4-FFF2-40B4-BE49-F238E27FC236}">
                <a16:creationId xmlns:a16="http://schemas.microsoft.com/office/drawing/2014/main" id="{9E2F4E78-663E-D1A9-A20C-C05682819C56}"/>
              </a:ext>
            </a:extLst>
          </p:cNvPr>
          <p:cNvSpPr/>
          <p:nvPr/>
        </p:nvSpPr>
        <p:spPr>
          <a:xfrm>
            <a:off x="931067" y="2869404"/>
            <a:ext cx="471488" cy="1285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A916A0F5-E5B1-9F3A-93F1-5D6797F2D890}"/>
              </a:ext>
            </a:extLst>
          </p:cNvPr>
          <p:cNvSpPr/>
          <p:nvPr/>
        </p:nvSpPr>
        <p:spPr>
          <a:xfrm>
            <a:off x="931067" y="3937000"/>
            <a:ext cx="471488" cy="1285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7" name="Flèche : droite 6">
            <a:extLst>
              <a:ext uri="{FF2B5EF4-FFF2-40B4-BE49-F238E27FC236}">
                <a16:creationId xmlns:a16="http://schemas.microsoft.com/office/drawing/2014/main" id="{BE86BAF9-4238-244A-CB38-E426D8BB8809}"/>
              </a:ext>
            </a:extLst>
          </p:cNvPr>
          <p:cNvSpPr/>
          <p:nvPr/>
        </p:nvSpPr>
        <p:spPr>
          <a:xfrm>
            <a:off x="931067" y="4429518"/>
            <a:ext cx="471488" cy="1285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8" name="Flèche : droite 7">
            <a:extLst>
              <a:ext uri="{FF2B5EF4-FFF2-40B4-BE49-F238E27FC236}">
                <a16:creationId xmlns:a16="http://schemas.microsoft.com/office/drawing/2014/main" id="{8740EACF-6630-958E-4AA9-DCB843B0ED05}"/>
              </a:ext>
            </a:extLst>
          </p:cNvPr>
          <p:cNvSpPr/>
          <p:nvPr/>
        </p:nvSpPr>
        <p:spPr>
          <a:xfrm>
            <a:off x="935829" y="4914898"/>
            <a:ext cx="471488" cy="1285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9" name="Flèche : droite 8">
            <a:extLst>
              <a:ext uri="{FF2B5EF4-FFF2-40B4-BE49-F238E27FC236}">
                <a16:creationId xmlns:a16="http://schemas.microsoft.com/office/drawing/2014/main" id="{BABDB189-1D47-F344-C081-4C8885E03425}"/>
              </a:ext>
            </a:extLst>
          </p:cNvPr>
          <p:cNvSpPr/>
          <p:nvPr/>
        </p:nvSpPr>
        <p:spPr>
          <a:xfrm>
            <a:off x="935829" y="5400278"/>
            <a:ext cx="471488" cy="1285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1" name="Flèche : droite 10">
            <a:extLst>
              <a:ext uri="{FF2B5EF4-FFF2-40B4-BE49-F238E27FC236}">
                <a16:creationId xmlns:a16="http://schemas.microsoft.com/office/drawing/2014/main" id="{0536CAC2-1E30-41F3-D58A-38EBDB7A3A12}"/>
              </a:ext>
            </a:extLst>
          </p:cNvPr>
          <p:cNvSpPr/>
          <p:nvPr/>
        </p:nvSpPr>
        <p:spPr>
          <a:xfrm>
            <a:off x="5705470" y="2895595"/>
            <a:ext cx="471488" cy="1285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droite 11">
            <a:extLst>
              <a:ext uri="{FF2B5EF4-FFF2-40B4-BE49-F238E27FC236}">
                <a16:creationId xmlns:a16="http://schemas.microsoft.com/office/drawing/2014/main" id="{71565320-6947-D4C7-5BF5-7F35385AAE84}"/>
              </a:ext>
            </a:extLst>
          </p:cNvPr>
          <p:cNvSpPr/>
          <p:nvPr/>
        </p:nvSpPr>
        <p:spPr>
          <a:xfrm>
            <a:off x="5705470" y="3405187"/>
            <a:ext cx="471488" cy="1285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droite 12">
            <a:extLst>
              <a:ext uri="{FF2B5EF4-FFF2-40B4-BE49-F238E27FC236}">
                <a16:creationId xmlns:a16="http://schemas.microsoft.com/office/drawing/2014/main" id="{B39AA95B-378F-8758-04D9-EB9E3665CAA2}"/>
              </a:ext>
            </a:extLst>
          </p:cNvPr>
          <p:cNvSpPr/>
          <p:nvPr/>
        </p:nvSpPr>
        <p:spPr>
          <a:xfrm>
            <a:off x="5698328" y="3936999"/>
            <a:ext cx="471488" cy="1285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droite 14">
            <a:extLst>
              <a:ext uri="{FF2B5EF4-FFF2-40B4-BE49-F238E27FC236}">
                <a16:creationId xmlns:a16="http://schemas.microsoft.com/office/drawing/2014/main" id="{FD2178A1-FD2C-84DC-64EE-73FC2109B389}"/>
              </a:ext>
            </a:extLst>
          </p:cNvPr>
          <p:cNvSpPr/>
          <p:nvPr/>
        </p:nvSpPr>
        <p:spPr>
          <a:xfrm>
            <a:off x="5705470" y="4970468"/>
            <a:ext cx="471488" cy="1285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 droite 15">
            <a:extLst>
              <a:ext uri="{FF2B5EF4-FFF2-40B4-BE49-F238E27FC236}">
                <a16:creationId xmlns:a16="http://schemas.microsoft.com/office/drawing/2014/main" id="{DE98FC81-C76A-1B3B-AEA0-C27468FD73FB}"/>
              </a:ext>
            </a:extLst>
          </p:cNvPr>
          <p:cNvSpPr/>
          <p:nvPr/>
        </p:nvSpPr>
        <p:spPr>
          <a:xfrm>
            <a:off x="5705470" y="4446591"/>
            <a:ext cx="471488" cy="1285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 droite 16">
            <a:extLst>
              <a:ext uri="{FF2B5EF4-FFF2-40B4-BE49-F238E27FC236}">
                <a16:creationId xmlns:a16="http://schemas.microsoft.com/office/drawing/2014/main" id="{1C0BAFCF-151D-E5A3-0169-1FFCC9D1C6FD}"/>
              </a:ext>
            </a:extLst>
          </p:cNvPr>
          <p:cNvSpPr/>
          <p:nvPr/>
        </p:nvSpPr>
        <p:spPr>
          <a:xfrm>
            <a:off x="931067" y="3383757"/>
            <a:ext cx="471488" cy="1285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8" name="Flèche : droite 17">
            <a:extLst>
              <a:ext uri="{FF2B5EF4-FFF2-40B4-BE49-F238E27FC236}">
                <a16:creationId xmlns:a16="http://schemas.microsoft.com/office/drawing/2014/main" id="{70350CF6-2508-2269-36B2-FC36072FD1FC}"/>
              </a:ext>
            </a:extLst>
          </p:cNvPr>
          <p:cNvSpPr/>
          <p:nvPr/>
        </p:nvSpPr>
        <p:spPr>
          <a:xfrm>
            <a:off x="5698328" y="5464571"/>
            <a:ext cx="471488" cy="1285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3321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3D80D-AE42-FC17-BA3B-C41A8FC17FE8}"/>
              </a:ext>
            </a:extLst>
          </p:cNvPr>
          <p:cNvSpPr>
            <a:spLocks noGrp="1"/>
          </p:cNvSpPr>
          <p:nvPr>
            <p:ph type="title"/>
          </p:nvPr>
        </p:nvSpPr>
        <p:spPr>
          <a:xfrm>
            <a:off x="838200" y="365125"/>
            <a:ext cx="10515600" cy="777875"/>
          </a:xfrm>
        </p:spPr>
        <p:txBody>
          <a:bodyPr>
            <a:normAutofit/>
          </a:bodyPr>
          <a:lstStyle/>
          <a:p>
            <a:pPr algn="ctr"/>
            <a:r>
              <a:rPr lang="fr-FR" sz="3600" dirty="0">
                <a:latin typeface="+mn-lt"/>
              </a:rPr>
              <a:t>Guide d’élaboration des objectifs pédagogiques</a:t>
            </a:r>
          </a:p>
        </p:txBody>
      </p:sp>
      <p:sp>
        <p:nvSpPr>
          <p:cNvPr id="3" name="Espace réservé du contenu 2">
            <a:extLst>
              <a:ext uri="{FF2B5EF4-FFF2-40B4-BE49-F238E27FC236}">
                <a16:creationId xmlns:a16="http://schemas.microsoft.com/office/drawing/2014/main" id="{A37BBFC8-1F36-7764-E345-E8E6433438AF}"/>
              </a:ext>
            </a:extLst>
          </p:cNvPr>
          <p:cNvSpPr>
            <a:spLocks noGrp="1"/>
          </p:cNvSpPr>
          <p:nvPr>
            <p:ph idx="1"/>
          </p:nvPr>
        </p:nvSpPr>
        <p:spPr>
          <a:xfrm>
            <a:off x="838200" y="1357313"/>
            <a:ext cx="10515600" cy="4819650"/>
          </a:xfrm>
        </p:spPr>
        <p:txBody>
          <a:bodyPr>
            <a:normAutofit/>
          </a:bodyPr>
          <a:lstStyle/>
          <a:p>
            <a:pPr marL="0" indent="0">
              <a:spcBef>
                <a:spcPts val="600"/>
              </a:spcBef>
              <a:buNone/>
            </a:pPr>
            <a:r>
              <a:rPr lang="fr-FR" dirty="0"/>
              <a:t>Pour l’analyse comparative des tâches et des gestes professionnels on ne se focalise que sur : </a:t>
            </a:r>
          </a:p>
          <a:p>
            <a:r>
              <a:rPr lang="fr-FR" dirty="0"/>
              <a:t>Les savoir-faire </a:t>
            </a:r>
          </a:p>
          <a:p>
            <a:r>
              <a:rPr lang="fr-FR" dirty="0"/>
              <a:t>les habiletés </a:t>
            </a:r>
          </a:p>
          <a:p>
            <a:pPr>
              <a:spcBef>
                <a:spcPts val="600"/>
              </a:spcBef>
            </a:pPr>
            <a:r>
              <a:rPr lang="fr-FR" dirty="0"/>
              <a:t>Les connaissances et savoirs </a:t>
            </a:r>
          </a:p>
          <a:p>
            <a:pPr marL="0" indent="0">
              <a:buNone/>
            </a:pPr>
            <a:r>
              <a:rPr lang="fr-FR" dirty="0"/>
              <a:t>Comme support de questionnements des travailleurs on utilisera les </a:t>
            </a:r>
            <a:r>
              <a:rPr lang="fr-FR" dirty="0">
                <a:solidFill>
                  <a:schemeClr val="accent2">
                    <a:lumMod val="75000"/>
                  </a:schemeClr>
                </a:solidFill>
              </a:rPr>
              <a:t>2 catégories </a:t>
            </a:r>
            <a:r>
              <a:rPr lang="fr-FR" dirty="0"/>
              <a:t>suivantes pour pouvoir formuler ensuite des objectifs pédagogiques :</a:t>
            </a:r>
          </a:p>
          <a:p>
            <a:pPr marL="2286000" lvl="5" indent="0">
              <a:buNone/>
            </a:pPr>
            <a:r>
              <a:rPr lang="fr-FR" sz="3000" b="1" dirty="0">
                <a:solidFill>
                  <a:schemeClr val="accent2">
                    <a:lumMod val="75000"/>
                  </a:schemeClr>
                </a:solidFill>
              </a:rPr>
              <a:t>Catégorie 1 : La psychomotricité </a:t>
            </a:r>
          </a:p>
          <a:p>
            <a:pPr marL="2286000" lvl="5" indent="0">
              <a:buNone/>
            </a:pPr>
            <a:r>
              <a:rPr lang="fr-FR" sz="3000" b="1" dirty="0">
                <a:solidFill>
                  <a:schemeClr val="accent2">
                    <a:lumMod val="75000"/>
                  </a:schemeClr>
                </a:solidFill>
              </a:rPr>
              <a:t>Catégorie 2 : Les capacités cognitives</a:t>
            </a:r>
          </a:p>
          <a:p>
            <a:pPr marL="0" indent="0">
              <a:buNone/>
            </a:pPr>
            <a:endParaRPr lang="fr-FR" dirty="0"/>
          </a:p>
        </p:txBody>
      </p:sp>
    </p:spTree>
    <p:extLst>
      <p:ext uri="{BB962C8B-B14F-4D97-AF65-F5344CB8AC3E}">
        <p14:creationId xmlns:p14="http://schemas.microsoft.com/office/powerpoint/2010/main" val="1270407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67606-E7D2-33A8-38D4-D70AC73EA3F4}"/>
              </a:ext>
            </a:extLst>
          </p:cNvPr>
          <p:cNvSpPr>
            <a:spLocks noGrp="1"/>
          </p:cNvSpPr>
          <p:nvPr>
            <p:ph type="title"/>
          </p:nvPr>
        </p:nvSpPr>
        <p:spPr>
          <a:xfrm>
            <a:off x="839788" y="303211"/>
            <a:ext cx="10515600" cy="1001707"/>
          </a:xfrm>
        </p:spPr>
        <p:txBody>
          <a:bodyPr>
            <a:normAutofit fontScale="90000"/>
          </a:bodyPr>
          <a:lstStyle/>
          <a:p>
            <a:pPr algn="ctr"/>
            <a:br>
              <a:rPr lang="fr-FR" sz="4000" dirty="0"/>
            </a:br>
            <a:r>
              <a:rPr lang="fr-FR" sz="4000" dirty="0">
                <a:latin typeface="+mn-lt"/>
              </a:rPr>
              <a:t>Catégorie 1 : La psychomotricité dans les gestes </a:t>
            </a:r>
            <a:br>
              <a:rPr lang="fr-FR" sz="4000" dirty="0"/>
            </a:br>
            <a:endParaRPr lang="fr-FR" sz="3600" dirty="0"/>
          </a:p>
        </p:txBody>
      </p:sp>
      <p:sp>
        <p:nvSpPr>
          <p:cNvPr id="4" name="Espace réservé du contenu 3">
            <a:extLst>
              <a:ext uri="{FF2B5EF4-FFF2-40B4-BE49-F238E27FC236}">
                <a16:creationId xmlns:a16="http://schemas.microsoft.com/office/drawing/2014/main" id="{FEE6510E-2B26-A863-C8F6-18E22D806FD5}"/>
              </a:ext>
            </a:extLst>
          </p:cNvPr>
          <p:cNvSpPr>
            <a:spLocks noGrp="1"/>
          </p:cNvSpPr>
          <p:nvPr>
            <p:ph sz="half" idx="2"/>
          </p:nvPr>
        </p:nvSpPr>
        <p:spPr>
          <a:xfrm>
            <a:off x="708820" y="1304919"/>
            <a:ext cx="4871441" cy="4910146"/>
          </a:xfrm>
        </p:spPr>
        <p:txBody>
          <a:bodyPr>
            <a:normAutofit lnSpcReduction="10000"/>
          </a:bodyPr>
          <a:lstStyle/>
          <a:p>
            <a:pPr marL="0" indent="0" algn="ctr">
              <a:buNone/>
            </a:pPr>
            <a:r>
              <a:rPr lang="fr-FR" sz="2400" b="1" dirty="0"/>
              <a:t>Principes théoriques </a:t>
            </a:r>
            <a:r>
              <a:rPr lang="fr-FR" sz="2200" b="1" i="1" dirty="0"/>
              <a:t>(Harrow)</a:t>
            </a:r>
          </a:p>
          <a:p>
            <a:pPr marL="0" indent="0">
              <a:buNone/>
            </a:pPr>
            <a:r>
              <a:rPr lang="fr-FR" sz="2400" dirty="0"/>
              <a:t>Niveau 1 : Les mouvements de base</a:t>
            </a:r>
          </a:p>
          <a:p>
            <a:pPr marL="0" indent="0">
              <a:buNone/>
            </a:pPr>
            <a:endParaRPr lang="fr-FR" sz="2400" dirty="0">
              <a:solidFill>
                <a:schemeClr val="accent2">
                  <a:lumMod val="75000"/>
                </a:schemeClr>
              </a:solidFill>
            </a:endParaRPr>
          </a:p>
          <a:p>
            <a:pPr marL="0" indent="0">
              <a:buNone/>
            </a:pPr>
            <a:r>
              <a:rPr lang="fr-FR" sz="2400" dirty="0"/>
              <a:t>Niveau 2 : Les capacités perceptives</a:t>
            </a:r>
          </a:p>
          <a:p>
            <a:pPr marL="457200" indent="-457200">
              <a:buFont typeface="+mj-lt"/>
              <a:buAutoNum type="arabicPeriod"/>
            </a:pPr>
            <a:endParaRPr lang="fr-FR" sz="2400" dirty="0"/>
          </a:p>
          <a:p>
            <a:pPr marL="0" indent="0">
              <a:buNone/>
            </a:pPr>
            <a:r>
              <a:rPr lang="fr-FR" sz="2400" dirty="0"/>
              <a:t>Niveau 3 : Les capacités physiques</a:t>
            </a:r>
          </a:p>
          <a:p>
            <a:pPr marL="457200" indent="-457200">
              <a:buFont typeface="+mj-lt"/>
              <a:buAutoNum type="arabicPeriod"/>
            </a:pPr>
            <a:endParaRPr lang="fr-FR" sz="2400" dirty="0"/>
          </a:p>
          <a:p>
            <a:pPr marL="0" indent="0">
              <a:buNone/>
            </a:pPr>
            <a:r>
              <a:rPr lang="fr-FR" sz="2400" dirty="0"/>
              <a:t>Niveau 4 : Les habiletés motrices</a:t>
            </a:r>
          </a:p>
          <a:p>
            <a:pPr marL="457200" indent="-457200">
              <a:buFont typeface="+mj-lt"/>
              <a:buAutoNum type="arabicPeriod"/>
            </a:pPr>
            <a:endParaRPr lang="fr-FR" sz="2400" dirty="0"/>
          </a:p>
          <a:p>
            <a:pPr marL="0" indent="0">
              <a:spcBef>
                <a:spcPts val="0"/>
              </a:spcBef>
              <a:buNone/>
            </a:pPr>
            <a:endParaRPr lang="fr-FR" sz="2400" dirty="0"/>
          </a:p>
          <a:p>
            <a:pPr marL="0" indent="0">
              <a:buNone/>
            </a:pPr>
            <a:r>
              <a:rPr lang="fr-FR" sz="2400" dirty="0"/>
              <a:t>Niveau 5 : Communication gestuelle</a:t>
            </a:r>
          </a:p>
          <a:p>
            <a:pPr marL="457200" indent="-457200">
              <a:buFont typeface="+mj-lt"/>
              <a:buAutoNum type="arabicPeriod"/>
            </a:pPr>
            <a:endParaRPr lang="fr-FR" sz="2400" dirty="0"/>
          </a:p>
          <a:p>
            <a:pPr marL="0" indent="0">
              <a:buNone/>
            </a:pPr>
            <a:endParaRPr lang="fr-FR" sz="2400" dirty="0"/>
          </a:p>
        </p:txBody>
      </p:sp>
      <p:sp>
        <p:nvSpPr>
          <p:cNvPr id="6" name="Espace réservé du contenu 5">
            <a:extLst>
              <a:ext uri="{FF2B5EF4-FFF2-40B4-BE49-F238E27FC236}">
                <a16:creationId xmlns:a16="http://schemas.microsoft.com/office/drawing/2014/main" id="{3A3FBA1A-52BE-2B5A-0C67-47BF474D3A35}"/>
              </a:ext>
            </a:extLst>
          </p:cNvPr>
          <p:cNvSpPr>
            <a:spLocks noGrp="1"/>
          </p:cNvSpPr>
          <p:nvPr>
            <p:ph sz="quarter" idx="4"/>
          </p:nvPr>
        </p:nvSpPr>
        <p:spPr>
          <a:xfrm>
            <a:off x="5861844" y="1304919"/>
            <a:ext cx="5754688" cy="5223674"/>
          </a:xfrm>
        </p:spPr>
        <p:txBody>
          <a:bodyPr>
            <a:normAutofit lnSpcReduction="10000"/>
          </a:bodyPr>
          <a:lstStyle/>
          <a:p>
            <a:pPr marL="0" indent="0" algn="ctr">
              <a:buNone/>
            </a:pPr>
            <a:r>
              <a:rPr lang="fr-FR" sz="2400" b="1" dirty="0"/>
              <a:t>La réalité des gestuelles de terrain</a:t>
            </a:r>
            <a:r>
              <a:rPr lang="fr-FR" sz="2400" dirty="0"/>
              <a:t>	</a:t>
            </a:r>
          </a:p>
          <a:p>
            <a:pPr marL="0" indent="0">
              <a:buNone/>
            </a:pPr>
            <a:r>
              <a:rPr lang="fr-FR" sz="2400" dirty="0"/>
              <a:t>	Gestes de la vie courante  </a:t>
            </a:r>
          </a:p>
          <a:p>
            <a:pPr marL="0" indent="0">
              <a:buNone/>
            </a:pPr>
            <a:r>
              <a:rPr lang="fr-FR" sz="2200" i="1" dirty="0"/>
              <a:t>Ex : attacher ses lacets</a:t>
            </a:r>
          </a:p>
          <a:p>
            <a:pPr marL="0" indent="0">
              <a:buNone/>
            </a:pPr>
            <a:r>
              <a:rPr lang="fr-FR" sz="2400" dirty="0"/>
              <a:t>	</a:t>
            </a:r>
            <a:r>
              <a:rPr lang="fr-FR" sz="2400" dirty="0">
                <a:solidFill>
                  <a:schemeClr val="accent2">
                    <a:lumMod val="75000"/>
                  </a:schemeClr>
                </a:solidFill>
              </a:rPr>
              <a:t>Appréhension</a:t>
            </a:r>
            <a:r>
              <a:rPr lang="fr-FR" sz="2400" dirty="0"/>
              <a:t> </a:t>
            </a:r>
            <a:r>
              <a:rPr lang="fr-FR" sz="2400" dirty="0">
                <a:solidFill>
                  <a:schemeClr val="accent2">
                    <a:lumMod val="75000"/>
                  </a:schemeClr>
                </a:solidFill>
              </a:rPr>
              <a:t>simple du mouvement</a:t>
            </a:r>
          </a:p>
          <a:p>
            <a:pPr marL="0" indent="0">
              <a:buNone/>
            </a:pPr>
            <a:r>
              <a:rPr lang="fr-FR" sz="2200" i="1" dirty="0"/>
              <a:t>Ex : coordonner ses mouvements en autonomie</a:t>
            </a:r>
          </a:p>
          <a:p>
            <a:pPr marL="0" indent="0">
              <a:buNone/>
            </a:pPr>
            <a:r>
              <a:rPr lang="fr-FR" sz="2400" dirty="0"/>
              <a:t>	</a:t>
            </a:r>
            <a:r>
              <a:rPr lang="fr-FR" sz="2400" dirty="0">
                <a:solidFill>
                  <a:schemeClr val="accent2">
                    <a:lumMod val="75000"/>
                  </a:schemeClr>
                </a:solidFill>
              </a:rPr>
              <a:t>Agilité déployée dans le geste</a:t>
            </a:r>
          </a:p>
          <a:p>
            <a:pPr marL="0" indent="0">
              <a:buNone/>
            </a:pPr>
            <a:r>
              <a:rPr lang="fr-FR" sz="2200" i="1" dirty="0"/>
              <a:t>Ex : exécuter un geste avec précision</a:t>
            </a:r>
            <a:r>
              <a:rPr lang="fr-FR" sz="2400" dirty="0"/>
              <a:t>	</a:t>
            </a:r>
          </a:p>
          <a:p>
            <a:pPr marL="0" indent="0">
              <a:buNone/>
            </a:pPr>
            <a:r>
              <a:rPr lang="fr-FR" sz="2400" dirty="0"/>
              <a:t>	</a:t>
            </a:r>
            <a:r>
              <a:rPr lang="fr-FR" sz="2400" dirty="0">
                <a:solidFill>
                  <a:schemeClr val="accent2">
                    <a:lumMod val="75000"/>
                  </a:schemeClr>
                </a:solidFill>
              </a:rPr>
              <a:t>habileté dans les gestes et 	adaptabilité aux circonstances   </a:t>
            </a:r>
          </a:p>
          <a:p>
            <a:pPr marL="0" indent="0">
              <a:buNone/>
            </a:pPr>
            <a:r>
              <a:rPr lang="fr-FR" sz="2200" i="1" dirty="0"/>
              <a:t>Ex : maitriser une pratique complexe </a:t>
            </a:r>
            <a:r>
              <a:rPr lang="fr-FR" sz="2400" dirty="0"/>
              <a:t>	</a:t>
            </a:r>
          </a:p>
          <a:p>
            <a:pPr marL="0" indent="0">
              <a:buNone/>
            </a:pPr>
            <a:r>
              <a:rPr lang="fr-FR" sz="2400" dirty="0"/>
              <a:t>	Mouvements d’expression</a:t>
            </a:r>
          </a:p>
          <a:p>
            <a:pPr marL="0" indent="0">
              <a:buNone/>
            </a:pPr>
            <a:r>
              <a:rPr lang="fr-FR" sz="2200" i="1" dirty="0"/>
              <a:t>Ex : réaliser une acrobatie en patinage</a:t>
            </a:r>
          </a:p>
        </p:txBody>
      </p:sp>
      <p:sp>
        <p:nvSpPr>
          <p:cNvPr id="7" name="Flèche : droite 6">
            <a:extLst>
              <a:ext uri="{FF2B5EF4-FFF2-40B4-BE49-F238E27FC236}">
                <a16:creationId xmlns:a16="http://schemas.microsoft.com/office/drawing/2014/main" id="{55E221BF-3B30-8EFC-92A2-FD810C3E4787}"/>
              </a:ext>
            </a:extLst>
          </p:cNvPr>
          <p:cNvSpPr/>
          <p:nvPr/>
        </p:nvSpPr>
        <p:spPr>
          <a:xfrm flipV="1">
            <a:off x="5532041" y="1844913"/>
            <a:ext cx="865986" cy="1716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extLst>
              <a:ext uri="{FF2B5EF4-FFF2-40B4-BE49-F238E27FC236}">
                <a16:creationId xmlns:a16="http://schemas.microsoft.com/office/drawing/2014/main" id="{94658541-B08D-321B-3597-0FAC9E134CFC}"/>
              </a:ext>
            </a:extLst>
          </p:cNvPr>
          <p:cNvSpPr/>
          <p:nvPr/>
        </p:nvSpPr>
        <p:spPr>
          <a:xfrm flipV="1">
            <a:off x="5532041" y="2674072"/>
            <a:ext cx="865986" cy="18333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75000"/>
                </a:schemeClr>
              </a:solidFill>
            </a:endParaRPr>
          </a:p>
        </p:txBody>
      </p:sp>
      <p:sp>
        <p:nvSpPr>
          <p:cNvPr id="9" name="Flèche : droite 8">
            <a:extLst>
              <a:ext uri="{FF2B5EF4-FFF2-40B4-BE49-F238E27FC236}">
                <a16:creationId xmlns:a16="http://schemas.microsoft.com/office/drawing/2014/main" id="{46E9CD7C-125C-2B40-6162-FD43A0A26A6B}"/>
              </a:ext>
            </a:extLst>
          </p:cNvPr>
          <p:cNvSpPr/>
          <p:nvPr/>
        </p:nvSpPr>
        <p:spPr>
          <a:xfrm flipV="1">
            <a:off x="5564782" y="3489980"/>
            <a:ext cx="865986" cy="183336"/>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droite 9">
            <a:extLst>
              <a:ext uri="{FF2B5EF4-FFF2-40B4-BE49-F238E27FC236}">
                <a16:creationId xmlns:a16="http://schemas.microsoft.com/office/drawing/2014/main" id="{277DD158-D253-24AC-ABDE-CC435B1261F6}"/>
              </a:ext>
            </a:extLst>
          </p:cNvPr>
          <p:cNvSpPr/>
          <p:nvPr/>
        </p:nvSpPr>
        <p:spPr>
          <a:xfrm flipV="1">
            <a:off x="5508824" y="4316165"/>
            <a:ext cx="931469" cy="17160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droite 10">
            <a:extLst>
              <a:ext uri="{FF2B5EF4-FFF2-40B4-BE49-F238E27FC236}">
                <a16:creationId xmlns:a16="http://schemas.microsoft.com/office/drawing/2014/main" id="{E0854FE4-80C7-6F0D-D4FD-358DDACABCC8}"/>
              </a:ext>
            </a:extLst>
          </p:cNvPr>
          <p:cNvSpPr/>
          <p:nvPr/>
        </p:nvSpPr>
        <p:spPr>
          <a:xfrm flipV="1">
            <a:off x="5541565" y="5467278"/>
            <a:ext cx="865986" cy="1716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107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CB874E-BDCC-2F4A-D7EF-74E5914CC121}"/>
              </a:ext>
            </a:extLst>
          </p:cNvPr>
          <p:cNvSpPr>
            <a:spLocks noGrp="1"/>
          </p:cNvSpPr>
          <p:nvPr>
            <p:ph type="title"/>
          </p:nvPr>
        </p:nvSpPr>
        <p:spPr>
          <a:xfrm>
            <a:off x="807245" y="271462"/>
            <a:ext cx="10515600" cy="819150"/>
          </a:xfrm>
        </p:spPr>
        <p:txBody>
          <a:bodyPr>
            <a:normAutofit/>
          </a:bodyPr>
          <a:lstStyle/>
          <a:p>
            <a:pPr algn="ctr"/>
            <a:r>
              <a:rPr lang="fr-FR" sz="3600" dirty="0">
                <a:latin typeface="+mn-lt"/>
              </a:rPr>
              <a:t>Catégorie 1 : la psychomotricité dans les gestes</a:t>
            </a:r>
          </a:p>
        </p:txBody>
      </p:sp>
      <p:sp>
        <p:nvSpPr>
          <p:cNvPr id="3" name="Espace réservé du contenu 2">
            <a:extLst>
              <a:ext uri="{FF2B5EF4-FFF2-40B4-BE49-F238E27FC236}">
                <a16:creationId xmlns:a16="http://schemas.microsoft.com/office/drawing/2014/main" id="{EB2758FB-FC0A-AF3B-0EAD-932FBA350E11}"/>
              </a:ext>
            </a:extLst>
          </p:cNvPr>
          <p:cNvSpPr>
            <a:spLocks noGrp="1"/>
          </p:cNvSpPr>
          <p:nvPr>
            <p:ph idx="1"/>
          </p:nvPr>
        </p:nvSpPr>
        <p:spPr>
          <a:xfrm>
            <a:off x="671514" y="1090612"/>
            <a:ext cx="10787062" cy="5381626"/>
          </a:xfrm>
        </p:spPr>
        <p:txBody>
          <a:bodyPr>
            <a:normAutofit fontScale="92500" lnSpcReduction="10000"/>
          </a:bodyPr>
          <a:lstStyle/>
          <a:p>
            <a:pPr marL="0" indent="0">
              <a:buNone/>
            </a:pPr>
            <a:r>
              <a:rPr lang="fr-FR" sz="2600" dirty="0"/>
              <a:t>Lors du questionnement des travailleurs sur la psychomotricité on ne prend en compte que les niveaux 2, 3, et 4. </a:t>
            </a:r>
          </a:p>
          <a:p>
            <a:pPr marL="0" indent="0">
              <a:buNone/>
            </a:pPr>
            <a:endParaRPr lang="fr-FR" sz="2600" dirty="0"/>
          </a:p>
          <a:p>
            <a:pPr marL="1371600" lvl="3" indent="0">
              <a:buNone/>
            </a:pPr>
            <a:r>
              <a:rPr lang="fr-FR" sz="2600" dirty="0"/>
              <a:t>Niveau 2 : Appréhension simple du mouvement </a:t>
            </a:r>
          </a:p>
          <a:p>
            <a:pPr marL="1371600" lvl="3" indent="0">
              <a:buNone/>
            </a:pPr>
            <a:r>
              <a:rPr lang="fr-FR" sz="2600" dirty="0"/>
              <a:t>Niveau 3 : Agilité déployée dans le geste   </a:t>
            </a:r>
          </a:p>
          <a:p>
            <a:pPr marL="1371600" lvl="3" indent="0">
              <a:buNone/>
            </a:pPr>
            <a:r>
              <a:rPr lang="fr-FR" sz="2600" dirty="0"/>
              <a:t>Niveau 3 : Habileté gestuelle et adaptabilité aux circonstances</a:t>
            </a:r>
          </a:p>
          <a:p>
            <a:pPr marL="0" indent="0">
              <a:buNone/>
            </a:pPr>
            <a:endParaRPr lang="fr-FR" sz="2600" dirty="0"/>
          </a:p>
          <a:p>
            <a:pPr marL="0" indent="0">
              <a:buNone/>
            </a:pPr>
            <a:r>
              <a:rPr lang="fr-FR" sz="2600" dirty="0"/>
              <a:t>Il sera nécessaire de définir avec les travailleurs le degré de complexité de leurs gestes professionnels pour pouvoir ensuite déterminer le niveau de performance des objectifs pédagogiques et donc du programme de micro-formation. C’est à ce stade que le niveau du programme de micro-formation est établi.</a:t>
            </a:r>
          </a:p>
          <a:p>
            <a:pPr marL="0" indent="0" algn="ctr">
              <a:buNone/>
            </a:pPr>
            <a:endParaRPr lang="fr-FR" sz="2600" b="1" dirty="0">
              <a:solidFill>
                <a:schemeClr val="accent2">
                  <a:lumMod val="75000"/>
                </a:schemeClr>
              </a:solidFill>
            </a:endParaRPr>
          </a:p>
          <a:p>
            <a:pPr marL="0" indent="0" algn="ctr">
              <a:buNone/>
            </a:pPr>
            <a:r>
              <a:rPr lang="fr-FR" sz="2600" b="1" dirty="0">
                <a:solidFill>
                  <a:schemeClr val="accent2">
                    <a:lumMod val="75000"/>
                  </a:schemeClr>
                </a:solidFill>
              </a:rPr>
              <a:t>Le niveau d’un geste professionnel est donné par l’expertise de la psychomotricité qui détermine ensuite le niveau des objectifs pédagogiques et du programme de micro formation</a:t>
            </a:r>
          </a:p>
          <a:p>
            <a:pPr marL="1371600" lvl="3" indent="0">
              <a:buNone/>
            </a:pPr>
            <a:endParaRPr lang="fr-FR" sz="2800" dirty="0"/>
          </a:p>
        </p:txBody>
      </p:sp>
    </p:spTree>
    <p:extLst>
      <p:ext uri="{BB962C8B-B14F-4D97-AF65-F5344CB8AC3E}">
        <p14:creationId xmlns:p14="http://schemas.microsoft.com/office/powerpoint/2010/main" val="276909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CB874E-BDCC-2F4A-D7EF-74E5914CC121}"/>
              </a:ext>
            </a:extLst>
          </p:cNvPr>
          <p:cNvSpPr>
            <a:spLocks noGrp="1"/>
          </p:cNvSpPr>
          <p:nvPr>
            <p:ph type="title"/>
          </p:nvPr>
        </p:nvSpPr>
        <p:spPr>
          <a:xfrm>
            <a:off x="807245" y="171449"/>
            <a:ext cx="10515600" cy="514351"/>
          </a:xfrm>
        </p:spPr>
        <p:txBody>
          <a:bodyPr>
            <a:normAutofit fontScale="90000"/>
          </a:bodyPr>
          <a:lstStyle/>
          <a:p>
            <a:pPr algn="ctr"/>
            <a:r>
              <a:rPr lang="fr-FR" sz="3600" dirty="0">
                <a:latin typeface="+mn-lt"/>
              </a:rPr>
              <a:t> </a:t>
            </a:r>
            <a:r>
              <a:rPr lang="fr-FR" sz="4000" dirty="0">
                <a:latin typeface="+mn-lt"/>
              </a:rPr>
              <a:t>Niveaux de la psychomotricité </a:t>
            </a:r>
          </a:p>
        </p:txBody>
      </p:sp>
      <p:sp>
        <p:nvSpPr>
          <p:cNvPr id="3" name="Espace réservé du contenu 2">
            <a:extLst>
              <a:ext uri="{FF2B5EF4-FFF2-40B4-BE49-F238E27FC236}">
                <a16:creationId xmlns:a16="http://schemas.microsoft.com/office/drawing/2014/main" id="{EB2758FB-FC0A-AF3B-0EAD-932FBA350E11}"/>
              </a:ext>
            </a:extLst>
          </p:cNvPr>
          <p:cNvSpPr>
            <a:spLocks noGrp="1"/>
          </p:cNvSpPr>
          <p:nvPr>
            <p:ph idx="1"/>
          </p:nvPr>
        </p:nvSpPr>
        <p:spPr>
          <a:xfrm>
            <a:off x="702469" y="804861"/>
            <a:ext cx="10787062" cy="5724527"/>
          </a:xfrm>
        </p:spPr>
        <p:txBody>
          <a:bodyPr>
            <a:normAutofit fontScale="70000" lnSpcReduction="20000"/>
          </a:bodyPr>
          <a:lstStyle/>
          <a:p>
            <a:pPr marL="0" indent="0" algn="ctr">
              <a:spcBef>
                <a:spcPts val="0"/>
              </a:spcBef>
              <a:buNone/>
            </a:pPr>
            <a:endParaRPr lang="fr-FR" sz="3000" dirty="0">
              <a:solidFill>
                <a:schemeClr val="accent2">
                  <a:lumMod val="75000"/>
                </a:schemeClr>
              </a:solidFill>
            </a:endParaRPr>
          </a:p>
          <a:p>
            <a:pPr marL="0" indent="0" algn="ctr">
              <a:spcBef>
                <a:spcPts val="0"/>
              </a:spcBef>
              <a:buNone/>
            </a:pPr>
            <a:r>
              <a:rPr lang="fr-FR" sz="3400" b="1" dirty="0"/>
              <a:t>Niveau 2 : Appréhension simple du mouvement </a:t>
            </a:r>
          </a:p>
          <a:p>
            <a:pPr marL="0" indent="0">
              <a:spcBef>
                <a:spcPts val="0"/>
              </a:spcBef>
              <a:buNone/>
            </a:pPr>
            <a:endParaRPr lang="fr-FR" sz="3200" dirty="0"/>
          </a:p>
          <a:p>
            <a:pPr marL="0" indent="0">
              <a:spcBef>
                <a:spcPts val="0"/>
              </a:spcBef>
              <a:buNone/>
            </a:pPr>
            <a:r>
              <a:rPr lang="fr-FR" sz="3400" dirty="0"/>
              <a:t>Se réfère à : </a:t>
            </a:r>
            <a:r>
              <a:rPr lang="fr-FR" sz="3400" b="1" dirty="0">
                <a:solidFill>
                  <a:schemeClr val="accent2">
                    <a:lumMod val="75000"/>
                  </a:schemeClr>
                </a:solidFill>
              </a:rPr>
              <a:t>reproduction et coordination </a:t>
            </a:r>
          </a:p>
          <a:p>
            <a:pPr marL="0" indent="0">
              <a:spcBef>
                <a:spcPts val="0"/>
              </a:spcBef>
              <a:buNone/>
            </a:pPr>
            <a:r>
              <a:rPr lang="fr-FR" sz="3200" i="1" dirty="0"/>
              <a:t>Ex: un apprenti boulanger façonne une boule de pâte en coordination de ses mains</a:t>
            </a:r>
          </a:p>
          <a:p>
            <a:pPr marL="0" indent="0">
              <a:spcBef>
                <a:spcPts val="0"/>
              </a:spcBef>
              <a:buNone/>
            </a:pPr>
            <a:r>
              <a:rPr lang="fr-FR" sz="3200" i="1" dirty="0"/>
              <a:t>Ex: un peintre applique la peinture au rouleau comme démontré par le chef</a:t>
            </a:r>
          </a:p>
          <a:p>
            <a:pPr marL="0" indent="0" algn="ctr">
              <a:spcBef>
                <a:spcPts val="0"/>
              </a:spcBef>
              <a:buNone/>
            </a:pPr>
            <a:endParaRPr lang="fr-FR" sz="3200" dirty="0">
              <a:solidFill>
                <a:schemeClr val="accent2">
                  <a:lumMod val="75000"/>
                </a:schemeClr>
              </a:solidFill>
            </a:endParaRPr>
          </a:p>
          <a:p>
            <a:pPr marL="0" indent="0" algn="ctr">
              <a:spcBef>
                <a:spcPts val="0"/>
              </a:spcBef>
              <a:buNone/>
            </a:pPr>
            <a:r>
              <a:rPr lang="fr-FR" sz="3400" b="1" dirty="0"/>
              <a:t>Niveau 3 : agilité déployée dans le geste</a:t>
            </a:r>
          </a:p>
          <a:p>
            <a:pPr marL="0" indent="0">
              <a:spcBef>
                <a:spcPts val="0"/>
              </a:spcBef>
              <a:buNone/>
            </a:pPr>
            <a:endParaRPr lang="fr-FR" sz="3200" dirty="0"/>
          </a:p>
          <a:p>
            <a:pPr marL="0" indent="0">
              <a:spcBef>
                <a:spcPts val="0"/>
              </a:spcBef>
              <a:buNone/>
            </a:pPr>
            <a:r>
              <a:rPr lang="fr-FR" sz="3400" dirty="0"/>
              <a:t>Correspond à : </a:t>
            </a:r>
            <a:r>
              <a:rPr lang="fr-FR" sz="3400" b="1" dirty="0">
                <a:solidFill>
                  <a:schemeClr val="accent2">
                    <a:lumMod val="75000"/>
                  </a:schemeClr>
                </a:solidFill>
              </a:rPr>
              <a:t>facilité, agilité, aisance.  </a:t>
            </a:r>
          </a:p>
          <a:p>
            <a:pPr marL="0" indent="0">
              <a:spcBef>
                <a:spcPts val="0"/>
              </a:spcBef>
              <a:buNone/>
            </a:pPr>
            <a:r>
              <a:rPr lang="fr-FR" sz="3200" i="1" dirty="0"/>
              <a:t>Ex: Un serveur de café confirmé a de l’aisance pour tenir un plateau de verres.</a:t>
            </a:r>
          </a:p>
          <a:p>
            <a:pPr marL="0" indent="0">
              <a:spcBef>
                <a:spcPts val="0"/>
              </a:spcBef>
              <a:buNone/>
            </a:pPr>
            <a:r>
              <a:rPr lang="fr-FR" sz="3200" i="1" dirty="0"/>
              <a:t>Ex: Un maçon entrainé a développé des techniques qui facilite la manipulation de charges </a:t>
            </a:r>
          </a:p>
          <a:p>
            <a:pPr marL="0" indent="0">
              <a:spcBef>
                <a:spcPts val="0"/>
              </a:spcBef>
              <a:buNone/>
            </a:pPr>
            <a:r>
              <a:rPr lang="fr-FR" sz="3200" i="1" dirty="0"/>
              <a:t>Ex: Une couturière confirmée a de l’agilité dans ses mains pour coudre droit</a:t>
            </a:r>
          </a:p>
          <a:p>
            <a:pPr marL="0" indent="0" algn="ctr">
              <a:spcBef>
                <a:spcPts val="0"/>
              </a:spcBef>
              <a:buNone/>
            </a:pPr>
            <a:endParaRPr lang="fr-FR" sz="3200" dirty="0">
              <a:solidFill>
                <a:schemeClr val="accent2">
                  <a:lumMod val="75000"/>
                </a:schemeClr>
              </a:solidFill>
            </a:endParaRPr>
          </a:p>
          <a:p>
            <a:pPr marL="0" indent="0" algn="ctr">
              <a:spcBef>
                <a:spcPts val="0"/>
              </a:spcBef>
              <a:buNone/>
            </a:pPr>
            <a:r>
              <a:rPr lang="fr-FR" sz="3400" b="1" dirty="0"/>
              <a:t>Niveau 4 : habileté gestuelle et adaptabilité aux circonstances</a:t>
            </a:r>
            <a:r>
              <a:rPr lang="fr-FR" sz="3800" b="1" dirty="0"/>
              <a:t> </a:t>
            </a:r>
          </a:p>
          <a:p>
            <a:pPr marL="0" indent="0">
              <a:spcBef>
                <a:spcPts val="0"/>
              </a:spcBef>
              <a:buNone/>
            </a:pPr>
            <a:endParaRPr lang="fr-FR" sz="3400" dirty="0"/>
          </a:p>
          <a:p>
            <a:pPr marL="0" indent="0">
              <a:spcBef>
                <a:spcPts val="0"/>
              </a:spcBef>
              <a:buNone/>
            </a:pPr>
            <a:r>
              <a:rPr lang="fr-FR" sz="3400" dirty="0"/>
              <a:t>Se rapporte à : </a:t>
            </a:r>
            <a:r>
              <a:rPr lang="fr-FR" sz="3400" b="1" dirty="0">
                <a:solidFill>
                  <a:schemeClr val="accent2">
                    <a:lumMod val="75000"/>
                  </a:schemeClr>
                </a:solidFill>
              </a:rPr>
              <a:t>dextérité et adaptabilité.</a:t>
            </a:r>
          </a:p>
          <a:p>
            <a:pPr marL="0" indent="0">
              <a:spcBef>
                <a:spcPts val="0"/>
              </a:spcBef>
              <a:buNone/>
            </a:pPr>
            <a:r>
              <a:rPr lang="fr-FR" sz="3200" i="1" dirty="0"/>
              <a:t>Ex: Un chef maitrise le dressage des assiettes avec dextérité</a:t>
            </a:r>
          </a:p>
          <a:p>
            <a:pPr marL="0" indent="0">
              <a:spcBef>
                <a:spcPts val="0"/>
              </a:spcBef>
              <a:buNone/>
            </a:pPr>
            <a:r>
              <a:rPr lang="fr-FR" sz="3200" i="1" dirty="0"/>
              <a:t>Ex: Un informaticien a une faculté d’adaptation aux nouveaux logiciels</a:t>
            </a:r>
          </a:p>
          <a:p>
            <a:pPr marL="0" indent="0">
              <a:spcBef>
                <a:spcPts val="0"/>
              </a:spcBef>
              <a:buNone/>
            </a:pPr>
            <a:endParaRPr lang="fr-FR" sz="3200" i="1" dirty="0"/>
          </a:p>
          <a:p>
            <a:pPr marL="0" indent="0">
              <a:spcBef>
                <a:spcPts val="0"/>
              </a:spcBef>
              <a:buNone/>
            </a:pPr>
            <a:r>
              <a:rPr lang="fr-FR" sz="3200" dirty="0"/>
              <a:t>Les niveaux d’apprentissage des micro-formations se structurent à partir du niveau des savoir-faire et des habiletés que les travailleurs estiment indispensables pour occuper un poste de travail. </a:t>
            </a:r>
          </a:p>
          <a:p>
            <a:pPr marL="0" indent="0">
              <a:spcBef>
                <a:spcPts val="0"/>
              </a:spcBef>
              <a:buNone/>
            </a:pPr>
            <a:endParaRPr lang="fr-FR" sz="3200" dirty="0"/>
          </a:p>
        </p:txBody>
      </p:sp>
    </p:spTree>
    <p:extLst>
      <p:ext uri="{BB962C8B-B14F-4D97-AF65-F5344CB8AC3E}">
        <p14:creationId xmlns:p14="http://schemas.microsoft.com/office/powerpoint/2010/main" val="337429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67606-E7D2-33A8-38D4-D70AC73EA3F4}"/>
              </a:ext>
            </a:extLst>
          </p:cNvPr>
          <p:cNvSpPr>
            <a:spLocks noGrp="1"/>
          </p:cNvSpPr>
          <p:nvPr>
            <p:ph type="title"/>
          </p:nvPr>
        </p:nvSpPr>
        <p:spPr>
          <a:xfrm>
            <a:off x="839787" y="303212"/>
            <a:ext cx="10847289" cy="524830"/>
          </a:xfrm>
        </p:spPr>
        <p:txBody>
          <a:bodyPr>
            <a:normAutofit fontScale="90000"/>
          </a:bodyPr>
          <a:lstStyle/>
          <a:p>
            <a:br>
              <a:rPr lang="fr-FR" sz="4000" dirty="0"/>
            </a:br>
            <a:r>
              <a:rPr lang="fr-FR" sz="4000" dirty="0">
                <a:latin typeface="+mn-lt"/>
              </a:rPr>
              <a:t>Catégorie 2 : Les capacités cognitives avec les gestes</a:t>
            </a:r>
            <a:br>
              <a:rPr lang="fr-FR" sz="4000" dirty="0"/>
            </a:br>
            <a:endParaRPr lang="fr-FR" sz="3600" dirty="0"/>
          </a:p>
        </p:txBody>
      </p:sp>
      <p:sp>
        <p:nvSpPr>
          <p:cNvPr id="4" name="Espace réservé du contenu 3">
            <a:extLst>
              <a:ext uri="{FF2B5EF4-FFF2-40B4-BE49-F238E27FC236}">
                <a16:creationId xmlns:a16="http://schemas.microsoft.com/office/drawing/2014/main" id="{FEE6510E-2B26-A863-C8F6-18E22D806FD5}"/>
              </a:ext>
            </a:extLst>
          </p:cNvPr>
          <p:cNvSpPr>
            <a:spLocks noGrp="1"/>
          </p:cNvSpPr>
          <p:nvPr>
            <p:ph sz="half" idx="2"/>
          </p:nvPr>
        </p:nvSpPr>
        <p:spPr>
          <a:xfrm>
            <a:off x="708820" y="1304918"/>
            <a:ext cx="4871441" cy="5143221"/>
          </a:xfrm>
        </p:spPr>
        <p:txBody>
          <a:bodyPr>
            <a:normAutofit fontScale="92500" lnSpcReduction="10000"/>
          </a:bodyPr>
          <a:lstStyle/>
          <a:p>
            <a:pPr marL="0" indent="0" algn="ctr">
              <a:buNone/>
            </a:pPr>
            <a:r>
              <a:rPr lang="fr-FR" sz="2600" b="1" dirty="0"/>
              <a:t>Taxonomie théorique </a:t>
            </a:r>
          </a:p>
          <a:p>
            <a:pPr marL="0" indent="0" algn="ctr">
              <a:buNone/>
            </a:pPr>
            <a:r>
              <a:rPr lang="fr-FR" sz="2200" b="1" i="1" dirty="0"/>
              <a:t>(</a:t>
            </a:r>
            <a:r>
              <a:rPr lang="fr-FR" sz="1800" b="1" i="1" dirty="0">
                <a:effectLst/>
                <a:latin typeface="Arial" panose="020B0604020202020204" pitchFamily="34" charset="0"/>
                <a:ea typeface="Times New Roman" panose="02020603050405020304" pitchFamily="18" charset="0"/>
              </a:rPr>
              <a:t>Anderson et </a:t>
            </a:r>
            <a:r>
              <a:rPr lang="fr-FR" sz="1800" b="1" i="1" dirty="0" err="1">
                <a:effectLst/>
                <a:latin typeface="Arial" panose="020B0604020202020204" pitchFamily="34" charset="0"/>
                <a:ea typeface="Times New Roman" panose="02020603050405020304" pitchFamily="18" charset="0"/>
              </a:rPr>
              <a:t>Krathwohl</a:t>
            </a:r>
            <a:r>
              <a:rPr lang="fr-FR" sz="1800" b="1" i="1" dirty="0">
                <a:effectLst/>
                <a:latin typeface="Arial" panose="020B0604020202020204" pitchFamily="34" charset="0"/>
                <a:ea typeface="Times New Roman" panose="02020603050405020304" pitchFamily="18" charset="0"/>
              </a:rPr>
              <a:t>) </a:t>
            </a:r>
            <a:endParaRPr lang="fr-FR" sz="2200" b="1" i="1" dirty="0"/>
          </a:p>
          <a:p>
            <a:pPr marL="0" indent="0">
              <a:buNone/>
            </a:pPr>
            <a:endParaRPr lang="fr-FR" sz="2400" dirty="0"/>
          </a:p>
          <a:p>
            <a:pPr marL="0" indent="0">
              <a:buNone/>
            </a:pPr>
            <a:r>
              <a:rPr lang="fr-FR" sz="2600" dirty="0"/>
              <a:t>Comprendre</a:t>
            </a:r>
          </a:p>
          <a:p>
            <a:pPr marL="0" indent="0">
              <a:buNone/>
            </a:pPr>
            <a:endParaRPr lang="fr-FR" sz="2400" dirty="0">
              <a:solidFill>
                <a:schemeClr val="accent2">
                  <a:lumMod val="75000"/>
                </a:schemeClr>
              </a:solidFill>
            </a:endParaRPr>
          </a:p>
          <a:p>
            <a:pPr marL="0" indent="0">
              <a:buNone/>
            </a:pPr>
            <a:r>
              <a:rPr lang="fr-FR" sz="2600" dirty="0"/>
              <a:t>Appliquer</a:t>
            </a:r>
          </a:p>
          <a:p>
            <a:pPr marL="457200" indent="-457200">
              <a:buFont typeface="+mj-lt"/>
              <a:buAutoNum type="arabicPeriod"/>
            </a:pPr>
            <a:endParaRPr lang="fr-FR" sz="2600" dirty="0"/>
          </a:p>
          <a:p>
            <a:pPr marL="0" indent="0">
              <a:buNone/>
            </a:pPr>
            <a:r>
              <a:rPr lang="fr-FR" sz="2600" dirty="0"/>
              <a:t>Analyser</a:t>
            </a:r>
          </a:p>
          <a:p>
            <a:pPr marL="0" indent="0">
              <a:buNone/>
            </a:pPr>
            <a:endParaRPr lang="fr-FR" sz="2600" dirty="0"/>
          </a:p>
          <a:p>
            <a:pPr marL="0" indent="0">
              <a:buNone/>
            </a:pPr>
            <a:r>
              <a:rPr lang="fr-FR" sz="2600" dirty="0"/>
              <a:t>Evaluer</a:t>
            </a:r>
          </a:p>
          <a:p>
            <a:pPr marL="457200" indent="-457200">
              <a:buFont typeface="+mj-lt"/>
              <a:buAutoNum type="arabicPeriod"/>
            </a:pPr>
            <a:endParaRPr lang="fr-FR" sz="2600" dirty="0"/>
          </a:p>
          <a:p>
            <a:pPr marL="0" indent="0">
              <a:buNone/>
            </a:pPr>
            <a:r>
              <a:rPr lang="fr-FR" sz="2600" dirty="0"/>
              <a:t>Créer</a:t>
            </a:r>
          </a:p>
          <a:p>
            <a:pPr marL="457200" indent="-457200">
              <a:buFont typeface="+mj-lt"/>
              <a:buAutoNum type="arabicPeriod"/>
            </a:pPr>
            <a:endParaRPr lang="fr-FR" sz="2400" dirty="0"/>
          </a:p>
          <a:p>
            <a:pPr marL="0" indent="0">
              <a:buNone/>
            </a:pPr>
            <a:endParaRPr lang="fr-FR" sz="2400" dirty="0"/>
          </a:p>
        </p:txBody>
      </p:sp>
      <p:sp>
        <p:nvSpPr>
          <p:cNvPr id="6" name="Espace réservé du contenu 5">
            <a:extLst>
              <a:ext uri="{FF2B5EF4-FFF2-40B4-BE49-F238E27FC236}">
                <a16:creationId xmlns:a16="http://schemas.microsoft.com/office/drawing/2014/main" id="{3A3FBA1A-52BE-2B5A-0C67-47BF474D3A35}"/>
              </a:ext>
            </a:extLst>
          </p:cNvPr>
          <p:cNvSpPr>
            <a:spLocks noGrp="1"/>
          </p:cNvSpPr>
          <p:nvPr>
            <p:ph sz="quarter" idx="4"/>
          </p:nvPr>
        </p:nvSpPr>
        <p:spPr>
          <a:xfrm>
            <a:off x="5248572" y="1304917"/>
            <a:ext cx="6438505" cy="5143221"/>
          </a:xfrm>
        </p:spPr>
        <p:txBody>
          <a:bodyPr>
            <a:normAutofit fontScale="92500" lnSpcReduction="10000"/>
          </a:bodyPr>
          <a:lstStyle/>
          <a:p>
            <a:pPr marL="0" indent="0" algn="ctr">
              <a:buNone/>
            </a:pPr>
            <a:r>
              <a:rPr lang="fr-FR" sz="2600" b="1" dirty="0"/>
              <a:t>Connaissances et savoirs associées aux gestes professionnels</a:t>
            </a:r>
            <a:r>
              <a:rPr lang="fr-FR" sz="2600" dirty="0"/>
              <a:t>	</a:t>
            </a:r>
          </a:p>
          <a:p>
            <a:pPr marL="0" indent="0">
              <a:buNone/>
            </a:pPr>
            <a:r>
              <a:rPr lang="fr-FR" sz="2400" dirty="0"/>
              <a:t>	</a:t>
            </a:r>
          </a:p>
          <a:p>
            <a:pPr marL="0" indent="0">
              <a:buNone/>
            </a:pPr>
            <a:r>
              <a:rPr lang="fr-FR" sz="2600" dirty="0"/>
              <a:t>interprétation des instructions écrites et orales</a:t>
            </a:r>
          </a:p>
          <a:p>
            <a:pPr marL="0" indent="0">
              <a:buNone/>
            </a:pPr>
            <a:endParaRPr lang="fr-FR" sz="2200" i="1" dirty="0"/>
          </a:p>
          <a:p>
            <a:pPr marL="0" indent="0">
              <a:buNone/>
            </a:pPr>
            <a:r>
              <a:rPr lang="fr-FR" sz="2600" dirty="0"/>
              <a:t>Reproduction des acquis d’apprentissages</a:t>
            </a:r>
          </a:p>
          <a:p>
            <a:pPr marL="0" indent="0">
              <a:buNone/>
            </a:pPr>
            <a:endParaRPr lang="fr-FR" sz="2600" dirty="0"/>
          </a:p>
          <a:p>
            <a:pPr marL="0" indent="0">
              <a:buNone/>
            </a:pPr>
            <a:r>
              <a:rPr lang="fr-FR" sz="2600" dirty="0"/>
              <a:t>Différentiation et organisation de son travail</a:t>
            </a:r>
          </a:p>
          <a:p>
            <a:pPr marL="0" indent="0">
              <a:buNone/>
            </a:pPr>
            <a:endParaRPr lang="fr-FR" sz="2600" dirty="0"/>
          </a:p>
          <a:p>
            <a:pPr marL="0" indent="0">
              <a:buNone/>
            </a:pPr>
            <a:r>
              <a:rPr lang="fr-FR" sz="2600" dirty="0"/>
              <a:t>Vérification et self-interrogation sur l’</a:t>
            </a:r>
            <a:r>
              <a:rPr lang="fr-FR" sz="2600" dirty="0" err="1"/>
              <a:t>oeuvre</a:t>
            </a:r>
            <a:endParaRPr lang="fr-FR" sz="2600" dirty="0"/>
          </a:p>
          <a:p>
            <a:pPr marL="0" indent="0">
              <a:buNone/>
            </a:pPr>
            <a:endParaRPr lang="fr-FR" sz="2600" dirty="0"/>
          </a:p>
          <a:p>
            <a:pPr marL="0" indent="0">
              <a:buNone/>
            </a:pPr>
            <a:r>
              <a:rPr lang="fr-FR" sz="2600" dirty="0"/>
              <a:t>créativité et innovation </a:t>
            </a:r>
          </a:p>
        </p:txBody>
      </p:sp>
      <p:sp>
        <p:nvSpPr>
          <p:cNvPr id="3" name="Flèche : droite 2">
            <a:extLst>
              <a:ext uri="{FF2B5EF4-FFF2-40B4-BE49-F238E27FC236}">
                <a16:creationId xmlns:a16="http://schemas.microsoft.com/office/drawing/2014/main" id="{C128BF50-AC39-64F0-DC53-2312CA60AA8B}"/>
              </a:ext>
            </a:extLst>
          </p:cNvPr>
          <p:cNvSpPr/>
          <p:nvPr/>
        </p:nvSpPr>
        <p:spPr>
          <a:xfrm flipV="1">
            <a:off x="3144540" y="3311130"/>
            <a:ext cx="1219400" cy="235739"/>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droite 4">
            <a:extLst>
              <a:ext uri="{FF2B5EF4-FFF2-40B4-BE49-F238E27FC236}">
                <a16:creationId xmlns:a16="http://schemas.microsoft.com/office/drawing/2014/main" id="{305D811A-3D47-4E7C-FC7F-59D8611D5709}"/>
              </a:ext>
            </a:extLst>
          </p:cNvPr>
          <p:cNvSpPr/>
          <p:nvPr/>
        </p:nvSpPr>
        <p:spPr>
          <a:xfrm flipV="1">
            <a:off x="3144540" y="2546602"/>
            <a:ext cx="1219400" cy="23574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droite 11">
            <a:extLst>
              <a:ext uri="{FF2B5EF4-FFF2-40B4-BE49-F238E27FC236}">
                <a16:creationId xmlns:a16="http://schemas.microsoft.com/office/drawing/2014/main" id="{C7F80382-6854-EA4E-9050-76EF2A35D0BA}"/>
              </a:ext>
            </a:extLst>
          </p:cNvPr>
          <p:cNvSpPr/>
          <p:nvPr/>
        </p:nvSpPr>
        <p:spPr>
          <a:xfrm flipV="1">
            <a:off x="3144540" y="4115107"/>
            <a:ext cx="1219400" cy="235739"/>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droite 12">
            <a:extLst>
              <a:ext uri="{FF2B5EF4-FFF2-40B4-BE49-F238E27FC236}">
                <a16:creationId xmlns:a16="http://schemas.microsoft.com/office/drawing/2014/main" id="{072BBACA-214E-E635-A566-746D62523830}"/>
              </a:ext>
            </a:extLst>
          </p:cNvPr>
          <p:cNvSpPr/>
          <p:nvPr/>
        </p:nvSpPr>
        <p:spPr>
          <a:xfrm flipV="1">
            <a:off x="3144540" y="4981892"/>
            <a:ext cx="1219400" cy="235739"/>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droite 13">
            <a:extLst>
              <a:ext uri="{FF2B5EF4-FFF2-40B4-BE49-F238E27FC236}">
                <a16:creationId xmlns:a16="http://schemas.microsoft.com/office/drawing/2014/main" id="{C468DC1D-33E7-F9E0-273A-E268ABDC5160}"/>
              </a:ext>
            </a:extLst>
          </p:cNvPr>
          <p:cNvSpPr/>
          <p:nvPr/>
        </p:nvSpPr>
        <p:spPr>
          <a:xfrm flipV="1">
            <a:off x="3144540" y="5794220"/>
            <a:ext cx="1219400" cy="235739"/>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97016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CB874E-BDCC-2F4A-D7EF-74E5914CC121}"/>
              </a:ext>
            </a:extLst>
          </p:cNvPr>
          <p:cNvSpPr>
            <a:spLocks noGrp="1"/>
          </p:cNvSpPr>
          <p:nvPr>
            <p:ph type="title"/>
          </p:nvPr>
        </p:nvSpPr>
        <p:spPr>
          <a:xfrm>
            <a:off x="671514" y="271462"/>
            <a:ext cx="10651331" cy="819150"/>
          </a:xfrm>
        </p:spPr>
        <p:txBody>
          <a:bodyPr>
            <a:noAutofit/>
          </a:bodyPr>
          <a:lstStyle/>
          <a:p>
            <a:pPr algn="ctr"/>
            <a:r>
              <a:rPr lang="fr-FR" sz="3600" dirty="0">
                <a:latin typeface="+mn-lt"/>
              </a:rPr>
              <a:t>Catégorie 2 : Les capacités cognitives avec les gestes</a:t>
            </a:r>
            <a:endParaRPr lang="fr-FR" sz="3600" b="1" dirty="0">
              <a:latin typeface="+mn-lt"/>
            </a:endParaRPr>
          </a:p>
        </p:txBody>
      </p:sp>
      <p:sp>
        <p:nvSpPr>
          <p:cNvPr id="3" name="Espace réservé du contenu 2">
            <a:extLst>
              <a:ext uri="{FF2B5EF4-FFF2-40B4-BE49-F238E27FC236}">
                <a16:creationId xmlns:a16="http://schemas.microsoft.com/office/drawing/2014/main" id="{EB2758FB-FC0A-AF3B-0EAD-932FBA350E11}"/>
              </a:ext>
            </a:extLst>
          </p:cNvPr>
          <p:cNvSpPr>
            <a:spLocks noGrp="1"/>
          </p:cNvSpPr>
          <p:nvPr>
            <p:ph idx="1"/>
          </p:nvPr>
        </p:nvSpPr>
        <p:spPr>
          <a:xfrm>
            <a:off x="671514" y="1090612"/>
            <a:ext cx="10787062" cy="5381626"/>
          </a:xfrm>
        </p:spPr>
        <p:txBody>
          <a:bodyPr>
            <a:normAutofit/>
          </a:bodyPr>
          <a:lstStyle/>
          <a:p>
            <a:pPr marL="0" indent="0">
              <a:buNone/>
            </a:pPr>
            <a:endParaRPr lang="fr-FR" dirty="0"/>
          </a:p>
          <a:p>
            <a:pPr marL="0" indent="0">
              <a:buNone/>
            </a:pPr>
            <a:r>
              <a:rPr lang="fr-FR" dirty="0"/>
              <a:t>Lors de l’interview des travailleurs on cherchera à savoir quels sont parmi les 5 critères « connaissances et savoirs » ceux qui leurs permettent de réaliser au mieux les gestes professionnels.</a:t>
            </a:r>
          </a:p>
          <a:p>
            <a:pPr marL="0" indent="0">
              <a:buNone/>
            </a:pPr>
            <a:r>
              <a:rPr lang="fr-FR" dirty="0">
                <a:solidFill>
                  <a:schemeClr val="accent2">
                    <a:lumMod val="75000"/>
                  </a:schemeClr>
                </a:solidFill>
              </a:rPr>
              <a:t>Important : </a:t>
            </a:r>
            <a:r>
              <a:rPr lang="fr-FR" dirty="0"/>
              <a:t>les 5 critères de « connaissances et savoirs » ne sont </a:t>
            </a:r>
            <a:r>
              <a:rPr lang="fr-FR" dirty="0">
                <a:solidFill>
                  <a:schemeClr val="accent2">
                    <a:lumMod val="75000"/>
                  </a:schemeClr>
                </a:solidFill>
              </a:rPr>
              <a:t>pas des niveaux académiques </a:t>
            </a:r>
            <a:r>
              <a:rPr lang="fr-FR" dirty="0"/>
              <a:t>ni des niveaux hiérarchisés de qualifications professionnelles. </a:t>
            </a:r>
          </a:p>
          <a:p>
            <a:pPr marL="0" indent="0">
              <a:buNone/>
            </a:pPr>
            <a:r>
              <a:rPr lang="fr-FR" dirty="0"/>
              <a:t>Ce sont des critères indépendants qui visent l’appréhension situationnelle et l’adaptabilité au milieu de travail. (</a:t>
            </a:r>
            <a:r>
              <a:rPr lang="fr-FR" i="1" dirty="0"/>
              <a:t>c’est le nouveau concept de l’attachement à son activité et à son métier</a:t>
            </a:r>
            <a:r>
              <a:rPr lang="fr-FR" dirty="0"/>
              <a:t>)</a:t>
            </a:r>
          </a:p>
          <a:p>
            <a:pPr marL="0" indent="0">
              <a:buNone/>
            </a:pPr>
            <a:r>
              <a:rPr lang="fr-FR" sz="2600" i="1" dirty="0"/>
              <a:t>Ex: voir le scénario de l’aide à domicile sur son innovation dans sa technique de balayage des sols</a:t>
            </a:r>
          </a:p>
          <a:p>
            <a:pPr marL="0" indent="0">
              <a:buNone/>
            </a:pPr>
            <a:endParaRPr lang="fr-FR" sz="3000" dirty="0"/>
          </a:p>
          <a:p>
            <a:pPr marL="0" indent="0">
              <a:buNone/>
            </a:pPr>
            <a:endParaRPr lang="fr-FR" sz="3000" dirty="0"/>
          </a:p>
          <a:p>
            <a:pPr marL="0" indent="0">
              <a:buNone/>
            </a:pPr>
            <a:endParaRPr lang="fr-FR" sz="3000" dirty="0"/>
          </a:p>
        </p:txBody>
      </p:sp>
    </p:spTree>
    <p:extLst>
      <p:ext uri="{BB962C8B-B14F-4D97-AF65-F5344CB8AC3E}">
        <p14:creationId xmlns:p14="http://schemas.microsoft.com/office/powerpoint/2010/main" val="14510216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5406</TotalTime>
  <Words>1133</Words>
  <Application>Microsoft Office PowerPoint</Application>
  <PresentationFormat>Grand écran</PresentationFormat>
  <Paragraphs>150</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Guide des objectifs pédagogiques des micro-formations du projet SKY</vt:lpstr>
      <vt:lpstr>Guide d’élaboration des objectifs pédagogiques</vt:lpstr>
      <vt:lpstr>Correspondance entre tâches et gestes </vt:lpstr>
      <vt:lpstr>Guide d’élaboration des objectifs pédagogiques</vt:lpstr>
      <vt:lpstr> Catégorie 1 : La psychomotricité dans les gestes  </vt:lpstr>
      <vt:lpstr>Catégorie 1 : la psychomotricité dans les gestes</vt:lpstr>
      <vt:lpstr> Niveaux de la psychomotricité </vt:lpstr>
      <vt:lpstr> Catégorie 2 : Les capacités cognitives avec les gestes </vt:lpstr>
      <vt:lpstr>Catégorie 2 : Les capacités cognitives avec les gestes</vt:lpstr>
      <vt:lpstr>Catégorie 2 : Les capacités cognitives avec les gestes</vt:lpstr>
      <vt:lpstr>Rappel : Guide d’élaboration des objectifs pédagogiques</vt:lpstr>
      <vt:lpstr>Ressources pédagogiques des micro-formation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Déterminer les objectifs pédagogiques des micro-formations</dc:title>
  <dc:creator>Jean Buffenoir</dc:creator>
  <cp:lastModifiedBy>Eric Degimbe</cp:lastModifiedBy>
  <cp:revision>32</cp:revision>
  <dcterms:created xsi:type="dcterms:W3CDTF">2023-03-20T13:54:22Z</dcterms:created>
  <dcterms:modified xsi:type="dcterms:W3CDTF">2023-08-03T08:29:46Z</dcterms:modified>
</cp:coreProperties>
</file>