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8" r:id="rId3"/>
    <p:sldId id="270" r:id="rId4"/>
    <p:sldId id="271" r:id="rId5"/>
    <p:sldId id="274" r:id="rId6"/>
    <p:sldId id="272" r:id="rId7"/>
    <p:sldId id="283" r:id="rId8"/>
    <p:sldId id="284" r:id="rId9"/>
    <p:sldId id="339" r:id="rId10"/>
    <p:sldId id="351" r:id="rId11"/>
    <p:sldId id="273" r:id="rId12"/>
    <p:sldId id="280" r:id="rId13"/>
    <p:sldId id="259" r:id="rId14"/>
    <p:sldId id="340" r:id="rId15"/>
    <p:sldId id="278" r:id="rId16"/>
    <p:sldId id="343" r:id="rId17"/>
    <p:sldId id="344" r:id="rId18"/>
    <p:sldId id="266" r:id="rId19"/>
    <p:sldId id="345" r:id="rId20"/>
    <p:sldId id="346" r:id="rId21"/>
    <p:sldId id="347" r:id="rId22"/>
    <p:sldId id="275" r:id="rId23"/>
    <p:sldId id="348" r:id="rId24"/>
    <p:sldId id="349" r:id="rId25"/>
    <p:sldId id="350" r:id="rId26"/>
    <p:sldId id="276" r:id="rId27"/>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3CC"/>
    <a:srgbClr val="FF00FF"/>
    <a:srgbClr val="FF0066"/>
    <a:srgbClr val="F19F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75094-3A47-4773-AD8B-7CA48338B66E}" v="9" dt="2022-11-08T13:01:36.57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6" d="100"/>
          <a:sy n="66" d="100"/>
        </p:scale>
        <p:origin x="60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7C82CB-3E27-4453-B426-89AACFB93879}" type="doc">
      <dgm:prSet loTypeId="urn:microsoft.com/office/officeart/2005/8/layout/hProcess9" loCatId="process" qsTypeId="urn:microsoft.com/office/officeart/2005/8/quickstyle/simple3" qsCatId="simple" csTypeId="urn:microsoft.com/office/officeart/2005/8/colors/colorful4" csCatId="colorful" phldr="1"/>
      <dgm:spPr/>
    </dgm:pt>
    <dgm:pt modelId="{4E7364E8-8614-44E7-BED7-C28BFC3F4352}">
      <dgm:prSet phldrT="[Texte]" custT="1"/>
      <dgm:spPr/>
      <dgm:t>
        <a:bodyPr/>
        <a:lstStyle/>
        <a:p>
          <a:r>
            <a:rPr lang="fr-FR" sz="3200" b="1" dirty="0" smtClean="0"/>
            <a:t>GTT</a:t>
          </a:r>
        </a:p>
        <a:p>
          <a:r>
            <a:rPr lang="fr-FR" sz="2300" dirty="0" smtClean="0">
              <a:solidFill>
                <a:srgbClr val="0000FF"/>
              </a:solidFill>
            </a:rPr>
            <a:t>- Cergy-Pontoise</a:t>
          </a:r>
        </a:p>
        <a:p>
          <a:r>
            <a:rPr lang="fr-FR" sz="2300" dirty="0" smtClean="0">
              <a:solidFill>
                <a:srgbClr val="0000FF"/>
              </a:solidFill>
            </a:rPr>
            <a:t>- Roissy Pays de France</a:t>
          </a:r>
        </a:p>
      </dgm:t>
    </dgm:pt>
    <dgm:pt modelId="{48D4FC26-1EB9-44F8-B687-52290335E4B5}" type="parTrans" cxnId="{2C6CC01F-5AB2-41E0-A382-D0A0C7FAF8C0}">
      <dgm:prSet/>
      <dgm:spPr/>
      <dgm:t>
        <a:bodyPr/>
        <a:lstStyle/>
        <a:p>
          <a:endParaRPr lang="fr-FR"/>
        </a:p>
      </dgm:t>
    </dgm:pt>
    <dgm:pt modelId="{87552304-1DE5-4CBA-9B7C-91C3C31B7E00}" type="sibTrans" cxnId="{2C6CC01F-5AB2-41E0-A382-D0A0C7FAF8C0}">
      <dgm:prSet/>
      <dgm:spPr/>
      <dgm:t>
        <a:bodyPr/>
        <a:lstStyle/>
        <a:p>
          <a:endParaRPr lang="fr-FR"/>
        </a:p>
      </dgm:t>
    </dgm:pt>
    <dgm:pt modelId="{A1C6631F-DC0D-4BED-BD0B-EA8255DB8D84}">
      <dgm:prSet custT="1"/>
      <dgm:spPr/>
      <dgm:t>
        <a:bodyPr/>
        <a:lstStyle/>
        <a:p>
          <a:r>
            <a:rPr lang="fr-FR" sz="2800" b="1" dirty="0" smtClean="0"/>
            <a:t>3 métiers sélectionnés</a:t>
          </a:r>
        </a:p>
        <a:p>
          <a:r>
            <a:rPr lang="fr-FR" sz="1700" dirty="0" smtClean="0">
              <a:solidFill>
                <a:srgbClr val="0000FF"/>
              </a:solidFill>
            </a:rPr>
            <a:t>1. Tri et valorisation des déchets textiles</a:t>
          </a:r>
        </a:p>
        <a:p>
          <a:r>
            <a:rPr lang="fr-FR" sz="1700" dirty="0" smtClean="0">
              <a:solidFill>
                <a:srgbClr val="0000FF"/>
              </a:solidFill>
            </a:rPr>
            <a:t>2. Aide à la personne</a:t>
          </a:r>
        </a:p>
        <a:p>
          <a:r>
            <a:rPr lang="fr-FR" sz="1700" dirty="0" smtClean="0">
              <a:solidFill>
                <a:srgbClr val="0000FF"/>
              </a:solidFill>
            </a:rPr>
            <a:t>3. Installation Informatique </a:t>
          </a:r>
          <a:endParaRPr lang="fr-FR" sz="1700" dirty="0">
            <a:solidFill>
              <a:srgbClr val="0000FF"/>
            </a:solidFill>
          </a:endParaRPr>
        </a:p>
      </dgm:t>
    </dgm:pt>
    <dgm:pt modelId="{526DCC91-1F19-435E-B29C-C44BD16F41AF}" type="parTrans" cxnId="{D6C6EA58-71D4-4E42-B8BF-89AC452DD302}">
      <dgm:prSet/>
      <dgm:spPr/>
      <dgm:t>
        <a:bodyPr/>
        <a:lstStyle/>
        <a:p>
          <a:endParaRPr lang="fr-FR"/>
        </a:p>
      </dgm:t>
    </dgm:pt>
    <dgm:pt modelId="{20E71887-4387-4A6C-8276-59DC1661930B}" type="sibTrans" cxnId="{D6C6EA58-71D4-4E42-B8BF-89AC452DD302}">
      <dgm:prSet/>
      <dgm:spPr/>
      <dgm:t>
        <a:bodyPr/>
        <a:lstStyle/>
        <a:p>
          <a:endParaRPr lang="fr-FR"/>
        </a:p>
      </dgm:t>
    </dgm:pt>
    <dgm:pt modelId="{5AB15B48-8A4C-483E-AC67-F8F7F6F41782}">
      <dgm:prSet/>
      <dgm:spPr/>
      <dgm:t>
        <a:bodyPr/>
        <a:lstStyle/>
        <a:p>
          <a:r>
            <a:rPr lang="fr-FR" b="1" dirty="0" smtClean="0"/>
            <a:t>3 groupes micro-formation</a:t>
          </a:r>
          <a:endParaRPr lang="fr-FR" b="1" dirty="0"/>
        </a:p>
      </dgm:t>
    </dgm:pt>
    <dgm:pt modelId="{60A93F48-03E2-4F12-9855-8E65BF6E5DD4}" type="parTrans" cxnId="{2889C392-FC59-477C-9A24-C1AA5B64B9A8}">
      <dgm:prSet/>
      <dgm:spPr/>
      <dgm:t>
        <a:bodyPr/>
        <a:lstStyle/>
        <a:p>
          <a:endParaRPr lang="fr-FR"/>
        </a:p>
      </dgm:t>
    </dgm:pt>
    <dgm:pt modelId="{731DDAE0-5838-4AA9-93FE-F4F980403CE0}" type="sibTrans" cxnId="{2889C392-FC59-477C-9A24-C1AA5B64B9A8}">
      <dgm:prSet/>
      <dgm:spPr/>
      <dgm:t>
        <a:bodyPr/>
        <a:lstStyle/>
        <a:p>
          <a:endParaRPr lang="fr-FR"/>
        </a:p>
      </dgm:t>
    </dgm:pt>
    <dgm:pt modelId="{44743132-4AAA-4429-883F-A32BEB2BB528}">
      <dgm:prSet/>
      <dgm:spPr/>
      <dgm:t>
        <a:bodyPr/>
        <a:lstStyle/>
        <a:p>
          <a:r>
            <a:rPr lang="fr-FR" b="1" dirty="0" smtClean="0"/>
            <a:t>6 compétences</a:t>
          </a:r>
          <a:endParaRPr lang="fr-FR" b="1" dirty="0"/>
        </a:p>
      </dgm:t>
    </dgm:pt>
    <dgm:pt modelId="{9DD96D47-D458-40C3-8BDF-23343DB38BAA}" type="parTrans" cxnId="{8F4C5FC9-B7BF-44B2-8F36-EA1D0824DA7C}">
      <dgm:prSet/>
      <dgm:spPr/>
      <dgm:t>
        <a:bodyPr/>
        <a:lstStyle/>
        <a:p>
          <a:endParaRPr lang="fr-FR"/>
        </a:p>
      </dgm:t>
    </dgm:pt>
    <dgm:pt modelId="{A28F73C0-FF0B-46B4-9454-7C4EFA8CCF40}" type="sibTrans" cxnId="{8F4C5FC9-B7BF-44B2-8F36-EA1D0824DA7C}">
      <dgm:prSet/>
      <dgm:spPr/>
      <dgm:t>
        <a:bodyPr/>
        <a:lstStyle/>
        <a:p>
          <a:endParaRPr lang="fr-FR"/>
        </a:p>
      </dgm:t>
    </dgm:pt>
    <dgm:pt modelId="{3641C117-A4C9-47C9-B8EC-81A058BCD94F}" type="pres">
      <dgm:prSet presAssocID="{C27C82CB-3E27-4453-B426-89AACFB93879}" presName="CompostProcess" presStyleCnt="0">
        <dgm:presLayoutVars>
          <dgm:dir/>
          <dgm:resizeHandles val="exact"/>
        </dgm:presLayoutVars>
      </dgm:prSet>
      <dgm:spPr/>
    </dgm:pt>
    <dgm:pt modelId="{C0CEEEA1-5777-4786-8237-1A1F3D635969}" type="pres">
      <dgm:prSet presAssocID="{C27C82CB-3E27-4453-B426-89AACFB93879}" presName="arrow" presStyleLbl="bgShp" presStyleIdx="0" presStyleCnt="1"/>
      <dgm:spPr/>
    </dgm:pt>
    <dgm:pt modelId="{2A61A595-2E7C-4EE1-BB39-5007324D3655}" type="pres">
      <dgm:prSet presAssocID="{C27C82CB-3E27-4453-B426-89AACFB93879}" presName="linearProcess" presStyleCnt="0"/>
      <dgm:spPr/>
    </dgm:pt>
    <dgm:pt modelId="{E6CE7499-A35C-46CA-B12B-861CE7466F0A}" type="pres">
      <dgm:prSet presAssocID="{4E7364E8-8614-44E7-BED7-C28BFC3F4352}" presName="textNode" presStyleLbl="node1" presStyleIdx="0" presStyleCnt="4">
        <dgm:presLayoutVars>
          <dgm:bulletEnabled val="1"/>
        </dgm:presLayoutVars>
      </dgm:prSet>
      <dgm:spPr/>
      <dgm:t>
        <a:bodyPr/>
        <a:lstStyle/>
        <a:p>
          <a:endParaRPr lang="fr-FR"/>
        </a:p>
      </dgm:t>
    </dgm:pt>
    <dgm:pt modelId="{787905FE-D164-4BBE-BF8F-54F1B2F378F2}" type="pres">
      <dgm:prSet presAssocID="{87552304-1DE5-4CBA-9B7C-91C3C31B7E00}" presName="sibTrans" presStyleCnt="0"/>
      <dgm:spPr/>
    </dgm:pt>
    <dgm:pt modelId="{9B4F9158-8983-4575-A1AC-41D999736898}" type="pres">
      <dgm:prSet presAssocID="{A1C6631F-DC0D-4BED-BD0B-EA8255DB8D84}" presName="textNode" presStyleLbl="node1" presStyleIdx="1" presStyleCnt="4">
        <dgm:presLayoutVars>
          <dgm:bulletEnabled val="1"/>
        </dgm:presLayoutVars>
      </dgm:prSet>
      <dgm:spPr/>
      <dgm:t>
        <a:bodyPr/>
        <a:lstStyle/>
        <a:p>
          <a:endParaRPr lang="fr-FR"/>
        </a:p>
      </dgm:t>
    </dgm:pt>
    <dgm:pt modelId="{02E218AD-932E-45D6-8B9E-4689A8C865C3}" type="pres">
      <dgm:prSet presAssocID="{20E71887-4387-4A6C-8276-59DC1661930B}" presName="sibTrans" presStyleCnt="0"/>
      <dgm:spPr/>
    </dgm:pt>
    <dgm:pt modelId="{5A31B48E-8BD7-46F0-9D3C-7477D1670978}" type="pres">
      <dgm:prSet presAssocID="{5AB15B48-8A4C-483E-AC67-F8F7F6F41782}" presName="textNode" presStyleLbl="node1" presStyleIdx="2" presStyleCnt="4">
        <dgm:presLayoutVars>
          <dgm:bulletEnabled val="1"/>
        </dgm:presLayoutVars>
      </dgm:prSet>
      <dgm:spPr/>
    </dgm:pt>
    <dgm:pt modelId="{157022E7-1A27-475D-A14E-71C9C1D589F4}" type="pres">
      <dgm:prSet presAssocID="{731DDAE0-5838-4AA9-93FE-F4F980403CE0}" presName="sibTrans" presStyleCnt="0"/>
      <dgm:spPr/>
    </dgm:pt>
    <dgm:pt modelId="{B27DD905-0F42-4496-B195-B8FEB31A8172}" type="pres">
      <dgm:prSet presAssocID="{44743132-4AAA-4429-883F-A32BEB2BB528}" presName="textNode" presStyleLbl="node1" presStyleIdx="3" presStyleCnt="4">
        <dgm:presLayoutVars>
          <dgm:bulletEnabled val="1"/>
        </dgm:presLayoutVars>
      </dgm:prSet>
      <dgm:spPr/>
    </dgm:pt>
  </dgm:ptLst>
  <dgm:cxnLst>
    <dgm:cxn modelId="{479FCAF5-5816-4FEE-80AE-D7700EE356A9}" type="presOf" srcId="{A1C6631F-DC0D-4BED-BD0B-EA8255DB8D84}" destId="{9B4F9158-8983-4575-A1AC-41D999736898}" srcOrd="0" destOrd="0" presId="urn:microsoft.com/office/officeart/2005/8/layout/hProcess9"/>
    <dgm:cxn modelId="{9804A150-FA58-4FF4-809E-6E148996FB7D}" type="presOf" srcId="{C27C82CB-3E27-4453-B426-89AACFB93879}" destId="{3641C117-A4C9-47C9-B8EC-81A058BCD94F}" srcOrd="0" destOrd="0" presId="urn:microsoft.com/office/officeart/2005/8/layout/hProcess9"/>
    <dgm:cxn modelId="{2889C392-FC59-477C-9A24-C1AA5B64B9A8}" srcId="{C27C82CB-3E27-4453-B426-89AACFB93879}" destId="{5AB15B48-8A4C-483E-AC67-F8F7F6F41782}" srcOrd="2" destOrd="0" parTransId="{60A93F48-03E2-4F12-9855-8E65BF6E5DD4}" sibTransId="{731DDAE0-5838-4AA9-93FE-F4F980403CE0}"/>
    <dgm:cxn modelId="{2FC44FC5-A603-4C9A-8165-A56FF3A5B99D}" type="presOf" srcId="{44743132-4AAA-4429-883F-A32BEB2BB528}" destId="{B27DD905-0F42-4496-B195-B8FEB31A8172}" srcOrd="0" destOrd="0" presId="urn:microsoft.com/office/officeart/2005/8/layout/hProcess9"/>
    <dgm:cxn modelId="{B5FE3366-4A63-4C3A-88D5-F5C766A3C90C}" type="presOf" srcId="{5AB15B48-8A4C-483E-AC67-F8F7F6F41782}" destId="{5A31B48E-8BD7-46F0-9D3C-7477D1670978}" srcOrd="0" destOrd="0" presId="urn:microsoft.com/office/officeart/2005/8/layout/hProcess9"/>
    <dgm:cxn modelId="{D6C6EA58-71D4-4E42-B8BF-89AC452DD302}" srcId="{C27C82CB-3E27-4453-B426-89AACFB93879}" destId="{A1C6631F-DC0D-4BED-BD0B-EA8255DB8D84}" srcOrd="1" destOrd="0" parTransId="{526DCC91-1F19-435E-B29C-C44BD16F41AF}" sibTransId="{20E71887-4387-4A6C-8276-59DC1661930B}"/>
    <dgm:cxn modelId="{2C6CC01F-5AB2-41E0-A382-D0A0C7FAF8C0}" srcId="{C27C82CB-3E27-4453-B426-89AACFB93879}" destId="{4E7364E8-8614-44E7-BED7-C28BFC3F4352}" srcOrd="0" destOrd="0" parTransId="{48D4FC26-1EB9-44F8-B687-52290335E4B5}" sibTransId="{87552304-1DE5-4CBA-9B7C-91C3C31B7E00}"/>
    <dgm:cxn modelId="{95160F52-4C8D-43BB-8C6E-5DA7BDA0047B}" type="presOf" srcId="{4E7364E8-8614-44E7-BED7-C28BFC3F4352}" destId="{E6CE7499-A35C-46CA-B12B-861CE7466F0A}" srcOrd="0" destOrd="0" presId="urn:microsoft.com/office/officeart/2005/8/layout/hProcess9"/>
    <dgm:cxn modelId="{8F4C5FC9-B7BF-44B2-8F36-EA1D0824DA7C}" srcId="{C27C82CB-3E27-4453-B426-89AACFB93879}" destId="{44743132-4AAA-4429-883F-A32BEB2BB528}" srcOrd="3" destOrd="0" parTransId="{9DD96D47-D458-40C3-8BDF-23343DB38BAA}" sibTransId="{A28F73C0-FF0B-46B4-9454-7C4EFA8CCF40}"/>
    <dgm:cxn modelId="{C52625A5-7ADD-486D-A496-8892AAD361B0}" type="presParOf" srcId="{3641C117-A4C9-47C9-B8EC-81A058BCD94F}" destId="{C0CEEEA1-5777-4786-8237-1A1F3D635969}" srcOrd="0" destOrd="0" presId="urn:microsoft.com/office/officeart/2005/8/layout/hProcess9"/>
    <dgm:cxn modelId="{0F16CFAC-1203-448D-8C4C-B45783C729AF}" type="presParOf" srcId="{3641C117-A4C9-47C9-B8EC-81A058BCD94F}" destId="{2A61A595-2E7C-4EE1-BB39-5007324D3655}" srcOrd="1" destOrd="0" presId="urn:microsoft.com/office/officeart/2005/8/layout/hProcess9"/>
    <dgm:cxn modelId="{70A271C4-9837-432F-9AD4-092DFF4ADB6E}" type="presParOf" srcId="{2A61A595-2E7C-4EE1-BB39-5007324D3655}" destId="{E6CE7499-A35C-46CA-B12B-861CE7466F0A}" srcOrd="0" destOrd="0" presId="urn:microsoft.com/office/officeart/2005/8/layout/hProcess9"/>
    <dgm:cxn modelId="{1DB538F8-BD15-49A4-8236-D61CDB3148B1}" type="presParOf" srcId="{2A61A595-2E7C-4EE1-BB39-5007324D3655}" destId="{787905FE-D164-4BBE-BF8F-54F1B2F378F2}" srcOrd="1" destOrd="0" presId="urn:microsoft.com/office/officeart/2005/8/layout/hProcess9"/>
    <dgm:cxn modelId="{522FCA2E-7F8B-4569-9D07-0FA839700928}" type="presParOf" srcId="{2A61A595-2E7C-4EE1-BB39-5007324D3655}" destId="{9B4F9158-8983-4575-A1AC-41D999736898}" srcOrd="2" destOrd="0" presId="urn:microsoft.com/office/officeart/2005/8/layout/hProcess9"/>
    <dgm:cxn modelId="{481E4F72-3CF3-422D-9CD3-7F8F90037357}" type="presParOf" srcId="{2A61A595-2E7C-4EE1-BB39-5007324D3655}" destId="{02E218AD-932E-45D6-8B9E-4689A8C865C3}" srcOrd="3" destOrd="0" presId="urn:microsoft.com/office/officeart/2005/8/layout/hProcess9"/>
    <dgm:cxn modelId="{12299658-E051-4F94-A4DE-DB9B36356976}" type="presParOf" srcId="{2A61A595-2E7C-4EE1-BB39-5007324D3655}" destId="{5A31B48E-8BD7-46F0-9D3C-7477D1670978}" srcOrd="4" destOrd="0" presId="urn:microsoft.com/office/officeart/2005/8/layout/hProcess9"/>
    <dgm:cxn modelId="{1B429608-75C9-4B70-BC02-EE09D0332C09}" type="presParOf" srcId="{2A61A595-2E7C-4EE1-BB39-5007324D3655}" destId="{157022E7-1A27-475D-A14E-71C9C1D589F4}" srcOrd="5" destOrd="0" presId="urn:microsoft.com/office/officeart/2005/8/layout/hProcess9"/>
    <dgm:cxn modelId="{6F7142BE-110F-4157-AC69-12F5CF98D050}" type="presParOf" srcId="{2A61A595-2E7C-4EE1-BB39-5007324D3655}" destId="{B27DD905-0F42-4496-B195-B8FEB31A8172}"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261F6E-1F1F-4CC7-B387-CBC29F18AD98}"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822D509B-3B99-4F8E-AE80-4DE7001EC87A}">
      <dgm:prSet phldrT="[Texte]" custT="1"/>
      <dgm:spPr/>
      <dgm:t>
        <a:bodyPr/>
        <a:lstStyle/>
        <a:p>
          <a:r>
            <a:rPr lang="fr-FR" sz="2800" dirty="0"/>
            <a:t>Tri des déchets</a:t>
          </a:r>
        </a:p>
      </dgm:t>
    </dgm:pt>
    <dgm:pt modelId="{B136B6C8-E525-4866-94DC-78F0BAA65B80}" type="parTrans" cxnId="{89F67B24-4789-4D41-8CC3-5FDEBF5CD73C}">
      <dgm:prSet/>
      <dgm:spPr/>
      <dgm:t>
        <a:bodyPr/>
        <a:lstStyle/>
        <a:p>
          <a:endParaRPr lang="fr-FR"/>
        </a:p>
      </dgm:t>
    </dgm:pt>
    <dgm:pt modelId="{0DACF339-2B85-4C53-B5C0-9B37AF471788}" type="sibTrans" cxnId="{89F67B24-4789-4D41-8CC3-5FDEBF5CD73C}">
      <dgm:prSet/>
      <dgm:spPr/>
      <dgm:t>
        <a:bodyPr/>
        <a:lstStyle/>
        <a:p>
          <a:endParaRPr lang="fr-FR"/>
        </a:p>
      </dgm:t>
    </dgm:pt>
    <dgm:pt modelId="{543CE29C-D50A-4EE7-AAD0-CE427B667810}">
      <dgm:prSet phldrT="[Texte]"/>
      <dgm:spPr>
        <a:solidFill>
          <a:schemeClr val="accent6">
            <a:lumMod val="20000"/>
            <a:lumOff val="80000"/>
            <a:alpha val="90000"/>
          </a:schemeClr>
        </a:solidFill>
      </dgm:spPr>
      <dgm:t>
        <a:bodyPr/>
        <a:lstStyle/>
        <a:p>
          <a:r>
            <a:rPr lang="fr-FR" dirty="0"/>
            <a:t>ARS 95</a:t>
          </a:r>
        </a:p>
      </dgm:t>
    </dgm:pt>
    <dgm:pt modelId="{756A3E37-F8D0-4CB8-9B32-EC602F5CA6E4}" type="parTrans" cxnId="{18C70C50-A12F-41CB-A0AC-818614A88F56}">
      <dgm:prSet/>
      <dgm:spPr/>
      <dgm:t>
        <a:bodyPr/>
        <a:lstStyle/>
        <a:p>
          <a:endParaRPr lang="fr-FR"/>
        </a:p>
      </dgm:t>
    </dgm:pt>
    <dgm:pt modelId="{BB1A1248-5338-475A-A9A6-07F21E954AEC}" type="sibTrans" cxnId="{18C70C50-A12F-41CB-A0AC-818614A88F56}">
      <dgm:prSet/>
      <dgm:spPr/>
      <dgm:t>
        <a:bodyPr/>
        <a:lstStyle/>
        <a:p>
          <a:endParaRPr lang="fr-FR"/>
        </a:p>
      </dgm:t>
    </dgm:pt>
    <dgm:pt modelId="{F94DA925-3289-43EE-AB61-B5EC25C12695}">
      <dgm:prSet phldrT="[Texte]"/>
      <dgm:spPr>
        <a:solidFill>
          <a:schemeClr val="accent6">
            <a:lumMod val="20000"/>
            <a:lumOff val="80000"/>
            <a:alpha val="90000"/>
          </a:schemeClr>
        </a:solidFill>
      </dgm:spPr>
      <dgm:t>
        <a:bodyPr/>
        <a:lstStyle/>
        <a:p>
          <a:r>
            <a:rPr lang="fr-FR" dirty="0"/>
            <a:t>La FABRICA</a:t>
          </a:r>
        </a:p>
      </dgm:t>
    </dgm:pt>
    <dgm:pt modelId="{DDC93F6B-76B4-4149-A89D-842373A8DA35}" type="parTrans" cxnId="{B9ED5FE7-F235-413D-BA28-36A3A54D76D9}">
      <dgm:prSet/>
      <dgm:spPr/>
      <dgm:t>
        <a:bodyPr/>
        <a:lstStyle/>
        <a:p>
          <a:endParaRPr lang="fr-FR"/>
        </a:p>
      </dgm:t>
    </dgm:pt>
    <dgm:pt modelId="{BEB1356F-5E8F-43D5-990C-EAADE61745E0}" type="sibTrans" cxnId="{B9ED5FE7-F235-413D-BA28-36A3A54D76D9}">
      <dgm:prSet/>
      <dgm:spPr/>
      <dgm:t>
        <a:bodyPr/>
        <a:lstStyle/>
        <a:p>
          <a:endParaRPr lang="fr-FR"/>
        </a:p>
      </dgm:t>
    </dgm:pt>
    <dgm:pt modelId="{17AFA4A4-238B-4147-83AE-C4B176917A31}">
      <dgm:prSet phldrT="[Texte]" custT="1"/>
      <dgm:spPr/>
      <dgm:t>
        <a:bodyPr/>
        <a:lstStyle/>
        <a:p>
          <a:r>
            <a:rPr lang="fr-FR" sz="2400" dirty="0"/>
            <a:t>Aide à la personne</a:t>
          </a:r>
        </a:p>
      </dgm:t>
    </dgm:pt>
    <dgm:pt modelId="{FFD5B5B2-FA6B-46A7-9E75-DC66BABB279B}" type="parTrans" cxnId="{31AB6CDF-D5BE-446D-B031-CF528C9E35B9}">
      <dgm:prSet/>
      <dgm:spPr/>
      <dgm:t>
        <a:bodyPr/>
        <a:lstStyle/>
        <a:p>
          <a:endParaRPr lang="fr-FR"/>
        </a:p>
      </dgm:t>
    </dgm:pt>
    <dgm:pt modelId="{FEE87173-D9D8-48A4-8355-ECEF399CDF97}" type="sibTrans" cxnId="{31AB6CDF-D5BE-446D-B031-CF528C9E35B9}">
      <dgm:prSet/>
      <dgm:spPr/>
      <dgm:t>
        <a:bodyPr/>
        <a:lstStyle/>
        <a:p>
          <a:endParaRPr lang="fr-FR"/>
        </a:p>
      </dgm:t>
    </dgm:pt>
    <dgm:pt modelId="{7A26D1F4-4FC4-4CF7-B29C-E2DDBDF5B253}">
      <dgm:prSet phldrT="[Texte]"/>
      <dgm:spPr>
        <a:solidFill>
          <a:schemeClr val="accent6">
            <a:lumMod val="20000"/>
            <a:lumOff val="80000"/>
            <a:alpha val="90000"/>
          </a:schemeClr>
        </a:solidFill>
      </dgm:spPr>
      <dgm:t>
        <a:bodyPr/>
        <a:lstStyle/>
        <a:p>
          <a:r>
            <a:rPr lang="fr-FR" dirty="0"/>
            <a:t>Assist-famille Formation</a:t>
          </a:r>
        </a:p>
      </dgm:t>
    </dgm:pt>
    <dgm:pt modelId="{AC70E6AF-1BB7-4E46-BC5C-6EB5B7AD820F}" type="parTrans" cxnId="{D2FF8E85-15E9-4D11-B62A-29DD6C06154C}">
      <dgm:prSet/>
      <dgm:spPr/>
      <dgm:t>
        <a:bodyPr/>
        <a:lstStyle/>
        <a:p>
          <a:endParaRPr lang="fr-FR"/>
        </a:p>
      </dgm:t>
    </dgm:pt>
    <dgm:pt modelId="{2D4DFAAD-3160-475B-B82D-485CD7B6E39B}" type="sibTrans" cxnId="{D2FF8E85-15E9-4D11-B62A-29DD6C06154C}">
      <dgm:prSet/>
      <dgm:spPr/>
      <dgm:t>
        <a:bodyPr/>
        <a:lstStyle/>
        <a:p>
          <a:endParaRPr lang="fr-FR"/>
        </a:p>
      </dgm:t>
    </dgm:pt>
    <dgm:pt modelId="{A38F6D29-6CBD-4640-AD48-660A674C4E98}">
      <dgm:prSet phldrT="[Texte]"/>
      <dgm:spPr>
        <a:solidFill>
          <a:schemeClr val="accent6">
            <a:lumMod val="20000"/>
            <a:lumOff val="80000"/>
            <a:alpha val="90000"/>
          </a:schemeClr>
        </a:solidFill>
      </dgm:spPr>
      <dgm:t>
        <a:bodyPr/>
        <a:lstStyle/>
        <a:p>
          <a:r>
            <a:rPr lang="fr-FR" dirty="0"/>
            <a:t>GEIQ Aide à domicile 95</a:t>
          </a:r>
        </a:p>
      </dgm:t>
    </dgm:pt>
    <dgm:pt modelId="{558E04EB-C689-40D5-B508-A742D6329861}" type="parTrans" cxnId="{E9F32C6C-6177-4144-9EBD-E13CB25BB0DC}">
      <dgm:prSet/>
      <dgm:spPr/>
      <dgm:t>
        <a:bodyPr/>
        <a:lstStyle/>
        <a:p>
          <a:endParaRPr lang="fr-FR"/>
        </a:p>
      </dgm:t>
    </dgm:pt>
    <dgm:pt modelId="{7305C575-634D-4984-A429-801BB623B5F2}" type="sibTrans" cxnId="{E9F32C6C-6177-4144-9EBD-E13CB25BB0DC}">
      <dgm:prSet/>
      <dgm:spPr/>
      <dgm:t>
        <a:bodyPr/>
        <a:lstStyle/>
        <a:p>
          <a:endParaRPr lang="fr-FR"/>
        </a:p>
      </dgm:t>
    </dgm:pt>
    <dgm:pt modelId="{295D4801-A832-4BDF-9414-483C0707C29A}">
      <dgm:prSet phldrT="[Texte]" custT="1"/>
      <dgm:spPr/>
      <dgm:t>
        <a:bodyPr/>
        <a:lstStyle/>
        <a:p>
          <a:r>
            <a:rPr lang="fr-FR" sz="2400" dirty="0"/>
            <a:t>Installation d’un poste informatique</a:t>
          </a:r>
        </a:p>
      </dgm:t>
    </dgm:pt>
    <dgm:pt modelId="{F6B1516E-800A-4F82-8D57-2A9051270290}" type="parTrans" cxnId="{FF5881D7-264D-47FF-9397-48CAA5AE64C7}">
      <dgm:prSet/>
      <dgm:spPr/>
      <dgm:t>
        <a:bodyPr/>
        <a:lstStyle/>
        <a:p>
          <a:endParaRPr lang="fr-FR"/>
        </a:p>
      </dgm:t>
    </dgm:pt>
    <dgm:pt modelId="{ADA90CB9-438A-4D9D-ABF0-DE847543B838}" type="sibTrans" cxnId="{FF5881D7-264D-47FF-9397-48CAA5AE64C7}">
      <dgm:prSet/>
      <dgm:spPr/>
      <dgm:t>
        <a:bodyPr/>
        <a:lstStyle/>
        <a:p>
          <a:endParaRPr lang="fr-FR"/>
        </a:p>
      </dgm:t>
    </dgm:pt>
    <dgm:pt modelId="{097AA72A-9495-483A-B99B-A7ADC836CD69}">
      <dgm:prSet phldrT="[Texte]"/>
      <dgm:spPr>
        <a:solidFill>
          <a:schemeClr val="accent6">
            <a:lumMod val="20000"/>
            <a:lumOff val="80000"/>
            <a:alpha val="90000"/>
          </a:schemeClr>
        </a:solidFill>
      </dgm:spPr>
      <dgm:t>
        <a:bodyPr/>
        <a:lstStyle/>
        <a:p>
          <a:r>
            <a:rPr lang="fr-FR" dirty="0"/>
            <a:t>MMS Informatique</a:t>
          </a:r>
        </a:p>
      </dgm:t>
    </dgm:pt>
    <dgm:pt modelId="{45482CB7-F5BD-42D9-AFD0-F41B119973B7}" type="parTrans" cxnId="{A85C9251-2F2D-4984-AB54-6864D68889FB}">
      <dgm:prSet/>
      <dgm:spPr/>
      <dgm:t>
        <a:bodyPr/>
        <a:lstStyle/>
        <a:p>
          <a:endParaRPr lang="fr-FR"/>
        </a:p>
      </dgm:t>
    </dgm:pt>
    <dgm:pt modelId="{0B09594B-779A-4DA4-B1B6-BCEF4EE25469}" type="sibTrans" cxnId="{A85C9251-2F2D-4984-AB54-6864D68889FB}">
      <dgm:prSet/>
      <dgm:spPr/>
      <dgm:t>
        <a:bodyPr/>
        <a:lstStyle/>
        <a:p>
          <a:endParaRPr lang="fr-FR"/>
        </a:p>
      </dgm:t>
    </dgm:pt>
    <dgm:pt modelId="{9B2B3F23-8E7B-4042-BF08-FA70447FC65B}">
      <dgm:prSet phldrT="[Texte]"/>
      <dgm:spPr>
        <a:solidFill>
          <a:schemeClr val="accent6">
            <a:lumMod val="20000"/>
            <a:lumOff val="80000"/>
            <a:alpha val="90000"/>
          </a:schemeClr>
        </a:solidFill>
      </dgm:spPr>
      <dgm:t>
        <a:bodyPr/>
        <a:lstStyle/>
        <a:p>
          <a:r>
            <a:rPr lang="fr-FR" dirty="0"/>
            <a:t>GRETA</a:t>
          </a:r>
        </a:p>
      </dgm:t>
    </dgm:pt>
    <dgm:pt modelId="{520F6250-FE82-45DD-8BB4-307068AE84C8}" type="parTrans" cxnId="{B01A5B21-5997-42E2-96FF-A9B143987BCB}">
      <dgm:prSet/>
      <dgm:spPr/>
      <dgm:t>
        <a:bodyPr/>
        <a:lstStyle/>
        <a:p>
          <a:endParaRPr lang="fr-FR"/>
        </a:p>
      </dgm:t>
    </dgm:pt>
    <dgm:pt modelId="{6E2E522F-0AFF-4595-9703-B4796144300D}" type="sibTrans" cxnId="{B01A5B21-5997-42E2-96FF-A9B143987BCB}">
      <dgm:prSet/>
      <dgm:spPr/>
      <dgm:t>
        <a:bodyPr/>
        <a:lstStyle/>
        <a:p>
          <a:endParaRPr lang="fr-FR"/>
        </a:p>
      </dgm:t>
    </dgm:pt>
    <dgm:pt modelId="{847E1487-4664-41CA-AFF4-C82AC62CA7AF}">
      <dgm:prSet phldrT="[Texte]"/>
      <dgm:spPr>
        <a:solidFill>
          <a:schemeClr val="accent6">
            <a:lumMod val="20000"/>
            <a:lumOff val="80000"/>
            <a:alpha val="90000"/>
          </a:schemeClr>
        </a:solidFill>
      </dgm:spPr>
      <dgm:t>
        <a:bodyPr/>
        <a:lstStyle/>
        <a:p>
          <a:r>
            <a:rPr lang="fr-FR" dirty="0"/>
            <a:t>Organisme de formation à désigner</a:t>
          </a:r>
        </a:p>
      </dgm:t>
    </dgm:pt>
    <dgm:pt modelId="{F1FF86D6-68CE-470D-99DA-7F75503558B4}" type="parTrans" cxnId="{20472F28-3E66-41C6-BB52-9F2F20E2743B}">
      <dgm:prSet/>
      <dgm:spPr/>
      <dgm:t>
        <a:bodyPr/>
        <a:lstStyle/>
        <a:p>
          <a:endParaRPr lang="fr-FR"/>
        </a:p>
      </dgm:t>
    </dgm:pt>
    <dgm:pt modelId="{771DE55A-8B2E-4DB4-BCDD-28791A16CE74}" type="sibTrans" cxnId="{20472F28-3E66-41C6-BB52-9F2F20E2743B}">
      <dgm:prSet/>
      <dgm:spPr/>
      <dgm:t>
        <a:bodyPr/>
        <a:lstStyle/>
        <a:p>
          <a:endParaRPr lang="fr-FR"/>
        </a:p>
      </dgm:t>
    </dgm:pt>
    <dgm:pt modelId="{0F736E21-10EF-4305-AC60-8C7C787406C7}">
      <dgm:prSet phldrT="[Texte]"/>
      <dgm:spPr>
        <a:solidFill>
          <a:schemeClr val="accent6">
            <a:lumMod val="20000"/>
            <a:lumOff val="80000"/>
            <a:alpha val="90000"/>
          </a:schemeClr>
        </a:solidFill>
      </dgm:spPr>
      <dgm:t>
        <a:bodyPr/>
        <a:lstStyle/>
        <a:p>
          <a:r>
            <a:rPr lang="fr-FR" dirty="0"/>
            <a:t>EBE CESIL</a:t>
          </a:r>
        </a:p>
      </dgm:t>
    </dgm:pt>
    <dgm:pt modelId="{2BF603A9-EB26-49C5-95DD-8B08ED6B8947}" type="parTrans" cxnId="{2D6D0EC3-CF3B-4FD1-A40B-1653F9186B8D}">
      <dgm:prSet/>
      <dgm:spPr/>
      <dgm:t>
        <a:bodyPr/>
        <a:lstStyle/>
        <a:p>
          <a:endParaRPr lang="fr-FR"/>
        </a:p>
      </dgm:t>
    </dgm:pt>
    <dgm:pt modelId="{96F4D14A-186C-4174-A1C8-0580AB668B4E}" type="sibTrans" cxnId="{2D6D0EC3-CF3B-4FD1-A40B-1653F9186B8D}">
      <dgm:prSet/>
      <dgm:spPr/>
      <dgm:t>
        <a:bodyPr/>
        <a:lstStyle/>
        <a:p>
          <a:endParaRPr lang="fr-FR"/>
        </a:p>
      </dgm:t>
    </dgm:pt>
    <dgm:pt modelId="{0926F984-0720-49D4-803F-6EC80F3E41C2}">
      <dgm:prSet phldrT="[Texte]"/>
      <dgm:spPr>
        <a:solidFill>
          <a:schemeClr val="accent6">
            <a:lumMod val="20000"/>
            <a:lumOff val="80000"/>
            <a:alpha val="90000"/>
          </a:schemeClr>
        </a:solidFill>
      </dgm:spPr>
      <dgm:t>
        <a:bodyPr/>
        <a:lstStyle/>
        <a:p>
          <a:endParaRPr lang="fr-FR" dirty="0"/>
        </a:p>
      </dgm:t>
    </dgm:pt>
    <dgm:pt modelId="{DBA32BE8-E02D-43FD-8F76-21051C5EB5D8}" type="parTrans" cxnId="{9459DEEB-14A0-4AD0-A018-05B470AB4CB2}">
      <dgm:prSet/>
      <dgm:spPr/>
      <dgm:t>
        <a:bodyPr/>
        <a:lstStyle/>
        <a:p>
          <a:endParaRPr lang="fr-FR"/>
        </a:p>
      </dgm:t>
    </dgm:pt>
    <dgm:pt modelId="{EA292118-BAF9-4CFE-8265-2B60FAAF5B9B}" type="sibTrans" cxnId="{9459DEEB-14A0-4AD0-A018-05B470AB4CB2}">
      <dgm:prSet/>
      <dgm:spPr/>
      <dgm:t>
        <a:bodyPr/>
        <a:lstStyle/>
        <a:p>
          <a:endParaRPr lang="fr-FR"/>
        </a:p>
      </dgm:t>
    </dgm:pt>
    <dgm:pt modelId="{02C02A42-72FC-45B2-98CD-B19D79091D72}">
      <dgm:prSet phldrT="[Texte]"/>
      <dgm:spPr>
        <a:solidFill>
          <a:schemeClr val="accent6">
            <a:lumMod val="20000"/>
            <a:lumOff val="80000"/>
            <a:alpha val="90000"/>
          </a:schemeClr>
        </a:solidFill>
      </dgm:spPr>
      <dgm:t>
        <a:bodyPr/>
        <a:lstStyle/>
        <a:p>
          <a:endParaRPr lang="fr-FR" dirty="0"/>
        </a:p>
      </dgm:t>
    </dgm:pt>
    <dgm:pt modelId="{34525A7B-AB5F-469F-9341-98B14EA54B28}" type="parTrans" cxnId="{3EF8C86F-3E31-44DA-BE20-C29EADD505A1}">
      <dgm:prSet/>
      <dgm:spPr/>
      <dgm:t>
        <a:bodyPr/>
        <a:lstStyle/>
        <a:p>
          <a:endParaRPr lang="fr-FR"/>
        </a:p>
      </dgm:t>
    </dgm:pt>
    <dgm:pt modelId="{D53DC21E-B67C-47D1-A2B4-95CDB18ECAE8}" type="sibTrans" cxnId="{3EF8C86F-3E31-44DA-BE20-C29EADD505A1}">
      <dgm:prSet/>
      <dgm:spPr/>
      <dgm:t>
        <a:bodyPr/>
        <a:lstStyle/>
        <a:p>
          <a:endParaRPr lang="fr-FR"/>
        </a:p>
      </dgm:t>
    </dgm:pt>
    <dgm:pt modelId="{A307C7D4-F19F-46BE-B607-79BB8806C81B}">
      <dgm:prSet phldrT="[Texte]"/>
      <dgm:spPr>
        <a:solidFill>
          <a:schemeClr val="accent6">
            <a:lumMod val="20000"/>
            <a:lumOff val="80000"/>
            <a:alpha val="90000"/>
          </a:schemeClr>
        </a:solidFill>
      </dgm:spPr>
      <dgm:t>
        <a:bodyPr/>
        <a:lstStyle/>
        <a:p>
          <a:r>
            <a:rPr lang="fr-FR" dirty="0">
              <a:solidFill>
                <a:srgbClr val="00B0F0"/>
              </a:solidFill>
            </a:rPr>
            <a:t>Réunion le 17 janvier 2023</a:t>
          </a:r>
        </a:p>
      </dgm:t>
    </dgm:pt>
    <dgm:pt modelId="{A7FC4D0B-A724-4261-AC5F-4FAF1B142CD8}" type="parTrans" cxnId="{835D696E-F09B-4830-AB95-F162436A6D95}">
      <dgm:prSet/>
      <dgm:spPr/>
      <dgm:t>
        <a:bodyPr/>
        <a:lstStyle/>
        <a:p>
          <a:endParaRPr lang="fr-FR"/>
        </a:p>
      </dgm:t>
    </dgm:pt>
    <dgm:pt modelId="{00EA114C-4BBD-4417-8D66-0D4164988090}" type="sibTrans" cxnId="{835D696E-F09B-4830-AB95-F162436A6D95}">
      <dgm:prSet/>
      <dgm:spPr/>
      <dgm:t>
        <a:bodyPr/>
        <a:lstStyle/>
        <a:p>
          <a:endParaRPr lang="fr-FR"/>
        </a:p>
      </dgm:t>
    </dgm:pt>
    <dgm:pt modelId="{3BC898DA-8D9D-4758-89FC-BEAD5DEE968E}">
      <dgm:prSet phldrT="[Texte]"/>
      <dgm:spPr>
        <a:solidFill>
          <a:schemeClr val="accent6">
            <a:lumMod val="20000"/>
            <a:lumOff val="80000"/>
            <a:alpha val="90000"/>
          </a:schemeClr>
        </a:solidFill>
      </dgm:spPr>
      <dgm:t>
        <a:bodyPr/>
        <a:lstStyle/>
        <a:p>
          <a:r>
            <a:rPr lang="fr-FR" dirty="0">
              <a:solidFill>
                <a:srgbClr val="00B0F0"/>
              </a:solidFill>
            </a:rPr>
            <a:t>Réunion le 13 et 21 janvier 2023</a:t>
          </a:r>
        </a:p>
      </dgm:t>
    </dgm:pt>
    <dgm:pt modelId="{2738A649-F38B-41EA-BF09-CB9A85F47BF2}" type="parTrans" cxnId="{9CBDD4EA-74AF-4456-9000-48DBB5B030EC}">
      <dgm:prSet/>
      <dgm:spPr/>
      <dgm:t>
        <a:bodyPr/>
        <a:lstStyle/>
        <a:p>
          <a:endParaRPr lang="fr-FR"/>
        </a:p>
      </dgm:t>
    </dgm:pt>
    <dgm:pt modelId="{B55018D5-FC39-470B-8D53-C64AE0B23941}" type="sibTrans" cxnId="{9CBDD4EA-74AF-4456-9000-48DBB5B030EC}">
      <dgm:prSet/>
      <dgm:spPr/>
      <dgm:t>
        <a:bodyPr/>
        <a:lstStyle/>
        <a:p>
          <a:endParaRPr lang="fr-FR"/>
        </a:p>
      </dgm:t>
    </dgm:pt>
    <dgm:pt modelId="{A122779C-E3D1-436A-9B22-9229FE7A2272}">
      <dgm:prSet phldrT="[Texte]"/>
      <dgm:spPr>
        <a:solidFill>
          <a:schemeClr val="accent6">
            <a:lumMod val="20000"/>
            <a:lumOff val="80000"/>
            <a:alpha val="90000"/>
          </a:schemeClr>
        </a:solidFill>
      </dgm:spPr>
      <dgm:t>
        <a:bodyPr/>
        <a:lstStyle/>
        <a:p>
          <a:endParaRPr lang="fr-FR" dirty="0"/>
        </a:p>
      </dgm:t>
    </dgm:pt>
    <dgm:pt modelId="{2CF0EFB6-44F6-47FC-8D02-D94E598C6EBA}" type="parTrans" cxnId="{9AE278AC-64CE-4741-A926-3EFDD545AB3A}">
      <dgm:prSet/>
      <dgm:spPr/>
      <dgm:t>
        <a:bodyPr/>
        <a:lstStyle/>
        <a:p>
          <a:endParaRPr lang="fr-FR"/>
        </a:p>
      </dgm:t>
    </dgm:pt>
    <dgm:pt modelId="{41E6E570-DA92-4333-9902-7D2FAF80D91E}" type="sibTrans" cxnId="{9AE278AC-64CE-4741-A926-3EFDD545AB3A}">
      <dgm:prSet/>
      <dgm:spPr/>
      <dgm:t>
        <a:bodyPr/>
        <a:lstStyle/>
        <a:p>
          <a:endParaRPr lang="fr-FR"/>
        </a:p>
      </dgm:t>
    </dgm:pt>
    <dgm:pt modelId="{08CFA317-6F05-44CB-BBBB-ECAAF6246000}">
      <dgm:prSet phldrT="[Texte]"/>
      <dgm:spPr>
        <a:solidFill>
          <a:schemeClr val="accent6">
            <a:lumMod val="20000"/>
            <a:lumOff val="80000"/>
            <a:alpha val="90000"/>
          </a:schemeClr>
        </a:solidFill>
      </dgm:spPr>
      <dgm:t>
        <a:bodyPr/>
        <a:lstStyle/>
        <a:p>
          <a:endParaRPr lang="fr-FR" dirty="0"/>
        </a:p>
      </dgm:t>
    </dgm:pt>
    <dgm:pt modelId="{E3086BA5-5E01-4E40-974E-CE4F411D0352}" type="parTrans" cxnId="{EA195EA9-CF9E-4F2F-AA48-558AF62D9B82}">
      <dgm:prSet/>
      <dgm:spPr/>
      <dgm:t>
        <a:bodyPr/>
        <a:lstStyle/>
        <a:p>
          <a:endParaRPr lang="fr-FR"/>
        </a:p>
      </dgm:t>
    </dgm:pt>
    <dgm:pt modelId="{EB2EB285-A122-4B0B-A8E2-DD54B4A0836D}" type="sibTrans" cxnId="{EA195EA9-CF9E-4F2F-AA48-558AF62D9B82}">
      <dgm:prSet/>
      <dgm:spPr/>
      <dgm:t>
        <a:bodyPr/>
        <a:lstStyle/>
        <a:p>
          <a:endParaRPr lang="fr-FR"/>
        </a:p>
      </dgm:t>
    </dgm:pt>
    <dgm:pt modelId="{9B7149DB-CE3D-4B7C-B67E-287088DFD46B}">
      <dgm:prSet phldrT="[Texte]"/>
      <dgm:spPr>
        <a:solidFill>
          <a:schemeClr val="accent6">
            <a:lumMod val="20000"/>
            <a:lumOff val="80000"/>
            <a:alpha val="90000"/>
          </a:schemeClr>
        </a:solidFill>
      </dgm:spPr>
      <dgm:t>
        <a:bodyPr/>
        <a:lstStyle/>
        <a:p>
          <a:endParaRPr lang="fr-FR" dirty="0"/>
        </a:p>
      </dgm:t>
    </dgm:pt>
    <dgm:pt modelId="{53F76FDB-2C18-406B-8E84-1BDE3BF879DA}" type="parTrans" cxnId="{4A75812A-6AE4-4277-8995-A6A41D258356}">
      <dgm:prSet/>
      <dgm:spPr/>
      <dgm:t>
        <a:bodyPr/>
        <a:lstStyle/>
        <a:p>
          <a:endParaRPr lang="fr-FR"/>
        </a:p>
      </dgm:t>
    </dgm:pt>
    <dgm:pt modelId="{5BBF5C0F-8D83-4626-AA0F-DBDF524D54A5}" type="sibTrans" cxnId="{4A75812A-6AE4-4277-8995-A6A41D258356}">
      <dgm:prSet/>
      <dgm:spPr/>
      <dgm:t>
        <a:bodyPr/>
        <a:lstStyle/>
        <a:p>
          <a:endParaRPr lang="fr-FR"/>
        </a:p>
      </dgm:t>
    </dgm:pt>
    <dgm:pt modelId="{C9122A0E-797E-4358-B4A7-A0B601124772}">
      <dgm:prSet phldrT="[Texte]"/>
      <dgm:spPr>
        <a:solidFill>
          <a:schemeClr val="accent6">
            <a:lumMod val="20000"/>
            <a:lumOff val="80000"/>
            <a:alpha val="90000"/>
          </a:schemeClr>
        </a:solidFill>
      </dgm:spPr>
      <dgm:t>
        <a:bodyPr/>
        <a:lstStyle/>
        <a:p>
          <a:endParaRPr lang="fr-FR" dirty="0"/>
        </a:p>
      </dgm:t>
    </dgm:pt>
    <dgm:pt modelId="{77EC7839-01C9-46E8-961A-66025803852B}" type="parTrans" cxnId="{DA16B590-8E1B-4A97-A58F-E7031D6354E1}">
      <dgm:prSet/>
      <dgm:spPr/>
      <dgm:t>
        <a:bodyPr/>
        <a:lstStyle/>
        <a:p>
          <a:endParaRPr lang="fr-FR"/>
        </a:p>
      </dgm:t>
    </dgm:pt>
    <dgm:pt modelId="{880107E6-DFCB-48DC-A3F0-3B31556E8D1E}" type="sibTrans" cxnId="{DA16B590-8E1B-4A97-A58F-E7031D6354E1}">
      <dgm:prSet/>
      <dgm:spPr/>
      <dgm:t>
        <a:bodyPr/>
        <a:lstStyle/>
        <a:p>
          <a:endParaRPr lang="fr-FR"/>
        </a:p>
      </dgm:t>
    </dgm:pt>
    <dgm:pt modelId="{F9E16C20-56FD-4E2F-99FA-2FA3F8949C67}">
      <dgm:prSet phldrT="[Texte]"/>
      <dgm:spPr>
        <a:solidFill>
          <a:schemeClr val="accent6">
            <a:lumMod val="20000"/>
            <a:lumOff val="80000"/>
            <a:alpha val="90000"/>
          </a:schemeClr>
        </a:solidFill>
      </dgm:spPr>
      <dgm:t>
        <a:bodyPr/>
        <a:lstStyle/>
        <a:p>
          <a:r>
            <a:rPr lang="fr-FR" dirty="0">
              <a:solidFill>
                <a:srgbClr val="00B0F0"/>
              </a:solidFill>
            </a:rPr>
            <a:t>Réunion en février 2024</a:t>
          </a:r>
        </a:p>
      </dgm:t>
    </dgm:pt>
    <dgm:pt modelId="{22B812F5-2BA3-45C2-B840-4F4D86A37240}" type="parTrans" cxnId="{930E69A0-F819-400B-A084-2C78E68C4CD8}">
      <dgm:prSet/>
      <dgm:spPr/>
      <dgm:t>
        <a:bodyPr/>
        <a:lstStyle/>
        <a:p>
          <a:endParaRPr lang="fr-FR"/>
        </a:p>
      </dgm:t>
    </dgm:pt>
    <dgm:pt modelId="{417E7A44-903F-4D54-A9E6-EB417F70A48E}" type="sibTrans" cxnId="{930E69A0-F819-400B-A084-2C78E68C4CD8}">
      <dgm:prSet/>
      <dgm:spPr/>
      <dgm:t>
        <a:bodyPr/>
        <a:lstStyle/>
        <a:p>
          <a:endParaRPr lang="fr-FR"/>
        </a:p>
      </dgm:t>
    </dgm:pt>
    <dgm:pt modelId="{60258957-76DB-4CA8-8649-A55C095FCCC9}">
      <dgm:prSet phldrT="[Texte]"/>
      <dgm:spPr>
        <a:solidFill>
          <a:schemeClr val="accent6">
            <a:lumMod val="20000"/>
            <a:lumOff val="80000"/>
            <a:alpha val="90000"/>
          </a:schemeClr>
        </a:solidFill>
      </dgm:spPr>
      <dgm:t>
        <a:bodyPr/>
        <a:lstStyle/>
        <a:p>
          <a:endParaRPr lang="fr-FR" dirty="0"/>
        </a:p>
      </dgm:t>
    </dgm:pt>
    <dgm:pt modelId="{54337B81-25CD-49FB-80CC-2DF69112958D}" type="parTrans" cxnId="{0D145B31-4000-4291-BC46-CCF7DAE5F11A}">
      <dgm:prSet/>
      <dgm:spPr/>
      <dgm:t>
        <a:bodyPr/>
        <a:lstStyle/>
        <a:p>
          <a:endParaRPr lang="fr-FR"/>
        </a:p>
      </dgm:t>
    </dgm:pt>
    <dgm:pt modelId="{42C3E285-1356-492C-9719-AF84882427C0}" type="sibTrans" cxnId="{0D145B31-4000-4291-BC46-CCF7DAE5F11A}">
      <dgm:prSet/>
      <dgm:spPr/>
      <dgm:t>
        <a:bodyPr/>
        <a:lstStyle/>
        <a:p>
          <a:endParaRPr lang="fr-FR"/>
        </a:p>
      </dgm:t>
    </dgm:pt>
    <dgm:pt modelId="{4F6DAD78-918F-4714-83B8-1CFAE8D7264F}" type="pres">
      <dgm:prSet presAssocID="{0B261F6E-1F1F-4CC7-B387-CBC29F18AD98}" presName="Name0" presStyleCnt="0">
        <dgm:presLayoutVars>
          <dgm:dir/>
          <dgm:animLvl val="lvl"/>
          <dgm:resizeHandles val="exact"/>
        </dgm:presLayoutVars>
      </dgm:prSet>
      <dgm:spPr/>
      <dgm:t>
        <a:bodyPr/>
        <a:lstStyle/>
        <a:p>
          <a:endParaRPr lang="fr-FR"/>
        </a:p>
      </dgm:t>
    </dgm:pt>
    <dgm:pt modelId="{D6A9BC5F-726A-4F0A-BAC5-9729D5F8C2BE}" type="pres">
      <dgm:prSet presAssocID="{822D509B-3B99-4F8E-AE80-4DE7001EC87A}" presName="composite" presStyleCnt="0"/>
      <dgm:spPr/>
    </dgm:pt>
    <dgm:pt modelId="{F15B86F9-6A52-4D4C-BBF1-E1C6DCBBE46E}" type="pres">
      <dgm:prSet presAssocID="{822D509B-3B99-4F8E-AE80-4DE7001EC87A}" presName="parTx" presStyleLbl="alignNode1" presStyleIdx="0" presStyleCnt="3">
        <dgm:presLayoutVars>
          <dgm:chMax val="0"/>
          <dgm:chPref val="0"/>
          <dgm:bulletEnabled val="1"/>
        </dgm:presLayoutVars>
      </dgm:prSet>
      <dgm:spPr/>
      <dgm:t>
        <a:bodyPr/>
        <a:lstStyle/>
        <a:p>
          <a:endParaRPr lang="fr-FR"/>
        </a:p>
      </dgm:t>
    </dgm:pt>
    <dgm:pt modelId="{B8DA828B-638E-4697-9EBE-F681E77E65A5}" type="pres">
      <dgm:prSet presAssocID="{822D509B-3B99-4F8E-AE80-4DE7001EC87A}" presName="desTx" presStyleLbl="alignAccFollowNode1" presStyleIdx="0" presStyleCnt="3">
        <dgm:presLayoutVars>
          <dgm:bulletEnabled val="1"/>
        </dgm:presLayoutVars>
      </dgm:prSet>
      <dgm:spPr/>
      <dgm:t>
        <a:bodyPr/>
        <a:lstStyle/>
        <a:p>
          <a:endParaRPr lang="fr-FR"/>
        </a:p>
      </dgm:t>
    </dgm:pt>
    <dgm:pt modelId="{D8E1C575-1535-4F61-8CCA-06E9C5BED888}" type="pres">
      <dgm:prSet presAssocID="{0DACF339-2B85-4C53-B5C0-9B37AF471788}" presName="space" presStyleCnt="0"/>
      <dgm:spPr/>
    </dgm:pt>
    <dgm:pt modelId="{591219DA-348A-48BD-85FB-D38D72364685}" type="pres">
      <dgm:prSet presAssocID="{17AFA4A4-238B-4147-83AE-C4B176917A31}" presName="composite" presStyleCnt="0"/>
      <dgm:spPr/>
    </dgm:pt>
    <dgm:pt modelId="{0A1F042C-CA88-4C4B-8502-1904672E92DB}" type="pres">
      <dgm:prSet presAssocID="{17AFA4A4-238B-4147-83AE-C4B176917A31}" presName="parTx" presStyleLbl="alignNode1" presStyleIdx="1" presStyleCnt="3">
        <dgm:presLayoutVars>
          <dgm:chMax val="0"/>
          <dgm:chPref val="0"/>
          <dgm:bulletEnabled val="1"/>
        </dgm:presLayoutVars>
      </dgm:prSet>
      <dgm:spPr/>
      <dgm:t>
        <a:bodyPr/>
        <a:lstStyle/>
        <a:p>
          <a:endParaRPr lang="fr-FR"/>
        </a:p>
      </dgm:t>
    </dgm:pt>
    <dgm:pt modelId="{7CABB4FD-A648-4E7E-ABFE-89E6B9FE2866}" type="pres">
      <dgm:prSet presAssocID="{17AFA4A4-238B-4147-83AE-C4B176917A31}" presName="desTx" presStyleLbl="alignAccFollowNode1" presStyleIdx="1" presStyleCnt="3">
        <dgm:presLayoutVars>
          <dgm:bulletEnabled val="1"/>
        </dgm:presLayoutVars>
      </dgm:prSet>
      <dgm:spPr/>
      <dgm:t>
        <a:bodyPr/>
        <a:lstStyle/>
        <a:p>
          <a:endParaRPr lang="fr-FR"/>
        </a:p>
      </dgm:t>
    </dgm:pt>
    <dgm:pt modelId="{581C608A-87A7-44D7-BD5C-5B20990175D3}" type="pres">
      <dgm:prSet presAssocID="{FEE87173-D9D8-48A4-8355-ECEF399CDF97}" presName="space" presStyleCnt="0"/>
      <dgm:spPr/>
    </dgm:pt>
    <dgm:pt modelId="{579A85CF-1142-4876-BC7B-BAFC7A895052}" type="pres">
      <dgm:prSet presAssocID="{295D4801-A832-4BDF-9414-483C0707C29A}" presName="composite" presStyleCnt="0"/>
      <dgm:spPr/>
    </dgm:pt>
    <dgm:pt modelId="{988A0A5F-0F10-4031-BE05-394B88DE6F48}" type="pres">
      <dgm:prSet presAssocID="{295D4801-A832-4BDF-9414-483C0707C29A}" presName="parTx" presStyleLbl="alignNode1" presStyleIdx="2" presStyleCnt="3" custScaleY="136120">
        <dgm:presLayoutVars>
          <dgm:chMax val="0"/>
          <dgm:chPref val="0"/>
          <dgm:bulletEnabled val="1"/>
        </dgm:presLayoutVars>
      </dgm:prSet>
      <dgm:spPr/>
      <dgm:t>
        <a:bodyPr/>
        <a:lstStyle/>
        <a:p>
          <a:endParaRPr lang="fr-FR"/>
        </a:p>
      </dgm:t>
    </dgm:pt>
    <dgm:pt modelId="{18D66978-00DD-4D86-89F9-7633D3D7CD59}" type="pres">
      <dgm:prSet presAssocID="{295D4801-A832-4BDF-9414-483C0707C29A}" presName="desTx" presStyleLbl="alignAccFollowNode1" presStyleIdx="2" presStyleCnt="3">
        <dgm:presLayoutVars>
          <dgm:bulletEnabled val="1"/>
        </dgm:presLayoutVars>
      </dgm:prSet>
      <dgm:spPr/>
      <dgm:t>
        <a:bodyPr/>
        <a:lstStyle/>
        <a:p>
          <a:endParaRPr lang="fr-FR"/>
        </a:p>
      </dgm:t>
    </dgm:pt>
  </dgm:ptLst>
  <dgm:cxnLst>
    <dgm:cxn modelId="{1BA49300-626F-4579-A744-2043B38595DF}" type="presOf" srcId="{822D509B-3B99-4F8E-AE80-4DE7001EC87A}" destId="{F15B86F9-6A52-4D4C-BBF1-E1C6DCBBE46E}" srcOrd="0" destOrd="0" presId="urn:microsoft.com/office/officeart/2005/8/layout/hList1"/>
    <dgm:cxn modelId="{456FFE50-2F3E-4DE7-ADFA-EF446AC315AE}" type="presOf" srcId="{60258957-76DB-4CA8-8649-A55C095FCCC9}" destId="{B8DA828B-638E-4697-9EBE-F681E77E65A5}" srcOrd="0" destOrd="3" presId="urn:microsoft.com/office/officeart/2005/8/layout/hList1"/>
    <dgm:cxn modelId="{835D696E-F09B-4830-AB95-F162436A6D95}" srcId="{17AFA4A4-238B-4147-83AE-C4B176917A31}" destId="{A307C7D4-F19F-46BE-B607-79BB8806C81B}" srcOrd="4" destOrd="0" parTransId="{A7FC4D0B-A724-4261-AC5F-4FAF1B142CD8}" sibTransId="{00EA114C-4BBD-4417-8D66-0D4164988090}"/>
    <dgm:cxn modelId="{4A75812A-6AE4-4277-8995-A6A41D258356}" srcId="{17AFA4A4-238B-4147-83AE-C4B176917A31}" destId="{9B7149DB-CE3D-4B7C-B67E-287088DFD46B}" srcOrd="3" destOrd="0" parTransId="{53F76FDB-2C18-406B-8E84-1BDE3BF879DA}" sibTransId="{5BBF5C0F-8D83-4626-AA0F-DBDF524D54A5}"/>
    <dgm:cxn modelId="{9CBDD4EA-74AF-4456-9000-48DBB5B030EC}" srcId="{295D4801-A832-4BDF-9414-483C0707C29A}" destId="{3BC898DA-8D9D-4758-89FC-BEAD5DEE968E}" srcOrd="5" destOrd="0" parTransId="{2738A649-F38B-41EA-BF09-CB9A85F47BF2}" sibTransId="{B55018D5-FC39-470B-8D53-C64AE0B23941}"/>
    <dgm:cxn modelId="{20472F28-3E66-41C6-BB52-9F2F20E2743B}" srcId="{822D509B-3B99-4F8E-AE80-4DE7001EC87A}" destId="{847E1487-4664-41CA-AFF4-C82AC62CA7AF}" srcOrd="2" destOrd="0" parTransId="{F1FF86D6-68CE-470D-99DA-7F75503558B4}" sibTransId="{771DE55A-8B2E-4DB4-BCDD-28791A16CE74}"/>
    <dgm:cxn modelId="{FF5881D7-264D-47FF-9397-48CAA5AE64C7}" srcId="{0B261F6E-1F1F-4CC7-B387-CBC29F18AD98}" destId="{295D4801-A832-4BDF-9414-483C0707C29A}" srcOrd="2" destOrd="0" parTransId="{F6B1516E-800A-4F82-8D57-2A9051270290}" sibTransId="{ADA90CB9-438A-4D9D-ABF0-DE847543B838}"/>
    <dgm:cxn modelId="{D2FF8E85-15E9-4D11-B62A-29DD6C06154C}" srcId="{17AFA4A4-238B-4147-83AE-C4B176917A31}" destId="{7A26D1F4-4FC4-4CF7-B29C-E2DDBDF5B253}" srcOrd="0" destOrd="0" parTransId="{AC70E6AF-1BB7-4E46-BC5C-6EB5B7AD820F}" sibTransId="{2D4DFAAD-3160-475B-B82D-485CD7B6E39B}"/>
    <dgm:cxn modelId="{F98C9910-ECBE-4F8B-9767-C3AD1455CA6D}" type="presOf" srcId="{A38F6D29-6CBD-4640-AD48-660A674C4E98}" destId="{7CABB4FD-A648-4E7E-ABFE-89E6B9FE2866}" srcOrd="0" destOrd="1" presId="urn:microsoft.com/office/officeart/2005/8/layout/hList1"/>
    <dgm:cxn modelId="{0D145B31-4000-4291-BC46-CCF7DAE5F11A}" srcId="{822D509B-3B99-4F8E-AE80-4DE7001EC87A}" destId="{60258957-76DB-4CA8-8649-A55C095FCCC9}" srcOrd="3" destOrd="0" parTransId="{54337B81-25CD-49FB-80CC-2DF69112958D}" sibTransId="{42C3E285-1356-492C-9719-AF84882427C0}"/>
    <dgm:cxn modelId="{564124F7-D0A6-471A-96E0-BA4EC8EB9546}" type="presOf" srcId="{F94DA925-3289-43EE-AB61-B5EC25C12695}" destId="{B8DA828B-638E-4697-9EBE-F681E77E65A5}" srcOrd="0" destOrd="1" presId="urn:microsoft.com/office/officeart/2005/8/layout/hList1"/>
    <dgm:cxn modelId="{89F67B24-4789-4D41-8CC3-5FDEBF5CD73C}" srcId="{0B261F6E-1F1F-4CC7-B387-CBC29F18AD98}" destId="{822D509B-3B99-4F8E-AE80-4DE7001EC87A}" srcOrd="0" destOrd="0" parTransId="{B136B6C8-E525-4866-94DC-78F0BAA65B80}" sibTransId="{0DACF339-2B85-4C53-B5C0-9B37AF471788}"/>
    <dgm:cxn modelId="{FCB504F1-A581-4EC1-8646-1ACF2D30E382}" type="presOf" srcId="{097AA72A-9495-483A-B99B-A7ADC836CD69}" destId="{18D66978-00DD-4D86-89F9-7633D3D7CD59}" srcOrd="0" destOrd="0" presId="urn:microsoft.com/office/officeart/2005/8/layout/hList1"/>
    <dgm:cxn modelId="{18C70C50-A12F-41CB-A0AC-818614A88F56}" srcId="{822D509B-3B99-4F8E-AE80-4DE7001EC87A}" destId="{543CE29C-D50A-4EE7-AAD0-CE427B667810}" srcOrd="0" destOrd="0" parTransId="{756A3E37-F8D0-4CB8-9B32-EC602F5CA6E4}" sibTransId="{BB1A1248-5338-475A-A9A6-07F21E954AEC}"/>
    <dgm:cxn modelId="{696C24A2-C317-4B97-AC5F-0B3A21471179}" type="presOf" srcId="{0F736E21-10EF-4305-AC60-8C7C787406C7}" destId="{18D66978-00DD-4D86-89F9-7633D3D7CD59}" srcOrd="0" destOrd="2" presId="urn:microsoft.com/office/officeart/2005/8/layout/hList1"/>
    <dgm:cxn modelId="{9459DEEB-14A0-4AD0-A018-05B470AB4CB2}" srcId="{822D509B-3B99-4F8E-AE80-4DE7001EC87A}" destId="{0926F984-0720-49D4-803F-6EC80F3E41C2}" srcOrd="6" destOrd="0" parTransId="{DBA32BE8-E02D-43FD-8F76-21051C5EB5D8}" sibTransId="{EA292118-BAF9-4CFE-8265-2B60FAAF5B9B}"/>
    <dgm:cxn modelId="{B01A5B21-5997-42E2-96FF-A9B143987BCB}" srcId="{295D4801-A832-4BDF-9414-483C0707C29A}" destId="{9B2B3F23-8E7B-4042-BF08-FA70447FC65B}" srcOrd="1" destOrd="0" parTransId="{520F6250-FE82-45DD-8BB4-307068AE84C8}" sibTransId="{6E2E522F-0AFF-4595-9703-B4796144300D}"/>
    <dgm:cxn modelId="{9AE278AC-64CE-4741-A926-3EFDD545AB3A}" srcId="{295D4801-A832-4BDF-9414-483C0707C29A}" destId="{A122779C-E3D1-436A-9B22-9229FE7A2272}" srcOrd="3" destOrd="0" parTransId="{2CF0EFB6-44F6-47FC-8D02-D94E598C6EBA}" sibTransId="{41E6E570-DA92-4333-9902-7D2FAF80D91E}"/>
    <dgm:cxn modelId="{F8F2BD56-9589-4F36-AFA9-464C2F11B783}" type="presOf" srcId="{02C02A42-72FC-45B2-98CD-B19D79091D72}" destId="{B8DA828B-638E-4697-9EBE-F681E77E65A5}" srcOrd="0" destOrd="5" presId="urn:microsoft.com/office/officeart/2005/8/layout/hList1"/>
    <dgm:cxn modelId="{EA195EA9-CF9E-4F2F-AA48-558AF62D9B82}" srcId="{295D4801-A832-4BDF-9414-483C0707C29A}" destId="{08CFA317-6F05-44CB-BBBB-ECAAF6246000}" srcOrd="4" destOrd="0" parTransId="{E3086BA5-5E01-4E40-974E-CE4F411D0352}" sibTransId="{EB2EB285-A122-4B0B-A8E2-DD54B4A0836D}"/>
    <dgm:cxn modelId="{930E69A0-F819-400B-A084-2C78E68C4CD8}" srcId="{822D509B-3B99-4F8E-AE80-4DE7001EC87A}" destId="{F9E16C20-56FD-4E2F-99FA-2FA3F8949C67}" srcOrd="4" destOrd="0" parTransId="{22B812F5-2BA3-45C2-B840-4F4D86A37240}" sibTransId="{417E7A44-903F-4D54-A9E6-EB417F70A48E}"/>
    <dgm:cxn modelId="{6DCE5325-22EC-4A7B-8826-26662005D678}" type="presOf" srcId="{17AFA4A4-238B-4147-83AE-C4B176917A31}" destId="{0A1F042C-CA88-4C4B-8502-1904672E92DB}" srcOrd="0" destOrd="0" presId="urn:microsoft.com/office/officeart/2005/8/layout/hList1"/>
    <dgm:cxn modelId="{92C09734-C846-4E9E-958A-AF45DEB67DE8}" type="presOf" srcId="{08CFA317-6F05-44CB-BBBB-ECAAF6246000}" destId="{18D66978-00DD-4D86-89F9-7633D3D7CD59}" srcOrd="0" destOrd="4" presId="urn:microsoft.com/office/officeart/2005/8/layout/hList1"/>
    <dgm:cxn modelId="{2D6D0EC3-CF3B-4FD1-A40B-1653F9186B8D}" srcId="{295D4801-A832-4BDF-9414-483C0707C29A}" destId="{0F736E21-10EF-4305-AC60-8C7C787406C7}" srcOrd="2" destOrd="0" parTransId="{2BF603A9-EB26-49C5-95DD-8B08ED6B8947}" sibTransId="{96F4D14A-186C-4174-A1C8-0580AB668B4E}"/>
    <dgm:cxn modelId="{F28BC95C-CB30-4D7C-812F-D05C3DB412EA}" type="presOf" srcId="{A307C7D4-F19F-46BE-B607-79BB8806C81B}" destId="{7CABB4FD-A648-4E7E-ABFE-89E6B9FE2866}" srcOrd="0" destOrd="4" presId="urn:microsoft.com/office/officeart/2005/8/layout/hList1"/>
    <dgm:cxn modelId="{5B9CDE12-D212-47E3-BD0A-BB12ECD5EC30}" type="presOf" srcId="{0926F984-0720-49D4-803F-6EC80F3E41C2}" destId="{B8DA828B-638E-4697-9EBE-F681E77E65A5}" srcOrd="0" destOrd="6" presId="urn:microsoft.com/office/officeart/2005/8/layout/hList1"/>
    <dgm:cxn modelId="{DA16B590-8E1B-4A97-A58F-E7031D6354E1}" srcId="{17AFA4A4-238B-4147-83AE-C4B176917A31}" destId="{C9122A0E-797E-4358-B4A7-A0B601124772}" srcOrd="2" destOrd="0" parTransId="{77EC7839-01C9-46E8-961A-66025803852B}" sibTransId="{880107E6-DFCB-48DC-A3F0-3B31556E8D1E}"/>
    <dgm:cxn modelId="{84734F99-40E8-4274-AE16-86FDFC95697A}" type="presOf" srcId="{847E1487-4664-41CA-AFF4-C82AC62CA7AF}" destId="{B8DA828B-638E-4697-9EBE-F681E77E65A5}" srcOrd="0" destOrd="2" presId="urn:microsoft.com/office/officeart/2005/8/layout/hList1"/>
    <dgm:cxn modelId="{BC130D1F-4367-44AA-8BBB-9043DB33B4D1}" type="presOf" srcId="{0B261F6E-1F1F-4CC7-B387-CBC29F18AD98}" destId="{4F6DAD78-918F-4714-83B8-1CFAE8D7264F}" srcOrd="0" destOrd="0" presId="urn:microsoft.com/office/officeart/2005/8/layout/hList1"/>
    <dgm:cxn modelId="{A85C9251-2F2D-4984-AB54-6864D68889FB}" srcId="{295D4801-A832-4BDF-9414-483C0707C29A}" destId="{097AA72A-9495-483A-B99B-A7ADC836CD69}" srcOrd="0" destOrd="0" parTransId="{45482CB7-F5BD-42D9-AFD0-F41B119973B7}" sibTransId="{0B09594B-779A-4DA4-B1B6-BCEF4EE25469}"/>
    <dgm:cxn modelId="{A59E538B-3514-44A4-B4FC-E067F1C08EA2}" type="presOf" srcId="{543CE29C-D50A-4EE7-AAD0-CE427B667810}" destId="{B8DA828B-638E-4697-9EBE-F681E77E65A5}" srcOrd="0" destOrd="0" presId="urn:microsoft.com/office/officeart/2005/8/layout/hList1"/>
    <dgm:cxn modelId="{7A42CD06-8F88-4B1D-A91C-9499C1B54643}" type="presOf" srcId="{7A26D1F4-4FC4-4CF7-B29C-E2DDBDF5B253}" destId="{7CABB4FD-A648-4E7E-ABFE-89E6B9FE2866}" srcOrd="0" destOrd="0" presId="urn:microsoft.com/office/officeart/2005/8/layout/hList1"/>
    <dgm:cxn modelId="{952B6D9A-4A38-4C22-9A43-CA002EAA9017}" type="presOf" srcId="{3BC898DA-8D9D-4758-89FC-BEAD5DEE968E}" destId="{18D66978-00DD-4D86-89F9-7633D3D7CD59}" srcOrd="0" destOrd="5" presId="urn:microsoft.com/office/officeart/2005/8/layout/hList1"/>
    <dgm:cxn modelId="{BF18CC99-F9E3-4FFA-985E-032369874F4B}" type="presOf" srcId="{295D4801-A832-4BDF-9414-483C0707C29A}" destId="{988A0A5F-0F10-4031-BE05-394B88DE6F48}" srcOrd="0" destOrd="0" presId="urn:microsoft.com/office/officeart/2005/8/layout/hList1"/>
    <dgm:cxn modelId="{E9F32C6C-6177-4144-9EBD-E13CB25BB0DC}" srcId="{17AFA4A4-238B-4147-83AE-C4B176917A31}" destId="{A38F6D29-6CBD-4640-AD48-660A674C4E98}" srcOrd="1" destOrd="0" parTransId="{558E04EB-C689-40D5-B508-A742D6329861}" sibTransId="{7305C575-634D-4984-A429-801BB623B5F2}"/>
    <dgm:cxn modelId="{4460899D-78D8-4EE2-85F2-DE39BEE77E55}" type="presOf" srcId="{F9E16C20-56FD-4E2F-99FA-2FA3F8949C67}" destId="{B8DA828B-638E-4697-9EBE-F681E77E65A5}" srcOrd="0" destOrd="4" presId="urn:microsoft.com/office/officeart/2005/8/layout/hList1"/>
    <dgm:cxn modelId="{31AB6CDF-D5BE-446D-B031-CF528C9E35B9}" srcId="{0B261F6E-1F1F-4CC7-B387-CBC29F18AD98}" destId="{17AFA4A4-238B-4147-83AE-C4B176917A31}" srcOrd="1" destOrd="0" parTransId="{FFD5B5B2-FA6B-46A7-9E75-DC66BABB279B}" sibTransId="{FEE87173-D9D8-48A4-8355-ECEF399CDF97}"/>
    <dgm:cxn modelId="{3EF8C86F-3E31-44DA-BE20-C29EADD505A1}" srcId="{822D509B-3B99-4F8E-AE80-4DE7001EC87A}" destId="{02C02A42-72FC-45B2-98CD-B19D79091D72}" srcOrd="5" destOrd="0" parTransId="{34525A7B-AB5F-469F-9341-98B14EA54B28}" sibTransId="{D53DC21E-B67C-47D1-A2B4-95CDB18ECAE8}"/>
    <dgm:cxn modelId="{0EB75C8A-01BE-4003-A9B4-54A85D9D3919}" type="presOf" srcId="{C9122A0E-797E-4358-B4A7-A0B601124772}" destId="{7CABB4FD-A648-4E7E-ABFE-89E6B9FE2866}" srcOrd="0" destOrd="2" presId="urn:microsoft.com/office/officeart/2005/8/layout/hList1"/>
    <dgm:cxn modelId="{AD6D5E48-EDAC-4561-AA0E-9339A8F745FA}" type="presOf" srcId="{9B7149DB-CE3D-4B7C-B67E-287088DFD46B}" destId="{7CABB4FD-A648-4E7E-ABFE-89E6B9FE2866}" srcOrd="0" destOrd="3" presId="urn:microsoft.com/office/officeart/2005/8/layout/hList1"/>
    <dgm:cxn modelId="{71090437-C26A-4C00-81DA-9426477A90FC}" type="presOf" srcId="{A122779C-E3D1-436A-9B22-9229FE7A2272}" destId="{18D66978-00DD-4D86-89F9-7633D3D7CD59}" srcOrd="0" destOrd="3" presId="urn:microsoft.com/office/officeart/2005/8/layout/hList1"/>
    <dgm:cxn modelId="{B9ED5FE7-F235-413D-BA28-36A3A54D76D9}" srcId="{822D509B-3B99-4F8E-AE80-4DE7001EC87A}" destId="{F94DA925-3289-43EE-AB61-B5EC25C12695}" srcOrd="1" destOrd="0" parTransId="{DDC93F6B-76B4-4149-A89D-842373A8DA35}" sibTransId="{BEB1356F-5E8F-43D5-990C-EAADE61745E0}"/>
    <dgm:cxn modelId="{56B40EBC-E573-4334-806B-6C2DB7C5DD24}" type="presOf" srcId="{9B2B3F23-8E7B-4042-BF08-FA70447FC65B}" destId="{18D66978-00DD-4D86-89F9-7633D3D7CD59}" srcOrd="0" destOrd="1" presId="urn:microsoft.com/office/officeart/2005/8/layout/hList1"/>
    <dgm:cxn modelId="{928BBF87-FD3F-489E-B9DE-EE0C97DFDF65}" type="presParOf" srcId="{4F6DAD78-918F-4714-83B8-1CFAE8D7264F}" destId="{D6A9BC5F-726A-4F0A-BAC5-9729D5F8C2BE}" srcOrd="0" destOrd="0" presId="urn:microsoft.com/office/officeart/2005/8/layout/hList1"/>
    <dgm:cxn modelId="{80D5D91D-B7F1-4EA2-876E-66B6F7F755F5}" type="presParOf" srcId="{D6A9BC5F-726A-4F0A-BAC5-9729D5F8C2BE}" destId="{F15B86F9-6A52-4D4C-BBF1-E1C6DCBBE46E}" srcOrd="0" destOrd="0" presId="urn:microsoft.com/office/officeart/2005/8/layout/hList1"/>
    <dgm:cxn modelId="{F5FFADC6-E159-4885-8295-3C0BAAB176E5}" type="presParOf" srcId="{D6A9BC5F-726A-4F0A-BAC5-9729D5F8C2BE}" destId="{B8DA828B-638E-4697-9EBE-F681E77E65A5}" srcOrd="1" destOrd="0" presId="urn:microsoft.com/office/officeart/2005/8/layout/hList1"/>
    <dgm:cxn modelId="{C0DA8657-AAA5-4962-A4C3-5D619D5A0835}" type="presParOf" srcId="{4F6DAD78-918F-4714-83B8-1CFAE8D7264F}" destId="{D8E1C575-1535-4F61-8CCA-06E9C5BED888}" srcOrd="1" destOrd="0" presId="urn:microsoft.com/office/officeart/2005/8/layout/hList1"/>
    <dgm:cxn modelId="{F9BEBC50-2D2F-4F5F-8CD9-AC67F0C4F6E5}" type="presParOf" srcId="{4F6DAD78-918F-4714-83B8-1CFAE8D7264F}" destId="{591219DA-348A-48BD-85FB-D38D72364685}" srcOrd="2" destOrd="0" presId="urn:microsoft.com/office/officeart/2005/8/layout/hList1"/>
    <dgm:cxn modelId="{383F6765-1325-4306-B8F3-9D2F11230C53}" type="presParOf" srcId="{591219DA-348A-48BD-85FB-D38D72364685}" destId="{0A1F042C-CA88-4C4B-8502-1904672E92DB}" srcOrd="0" destOrd="0" presId="urn:microsoft.com/office/officeart/2005/8/layout/hList1"/>
    <dgm:cxn modelId="{9194B13E-0632-40E4-9040-CE0E9F073038}" type="presParOf" srcId="{591219DA-348A-48BD-85FB-D38D72364685}" destId="{7CABB4FD-A648-4E7E-ABFE-89E6B9FE2866}" srcOrd="1" destOrd="0" presId="urn:microsoft.com/office/officeart/2005/8/layout/hList1"/>
    <dgm:cxn modelId="{490F0741-E107-4A27-913F-0D6E4381AFB0}" type="presParOf" srcId="{4F6DAD78-918F-4714-83B8-1CFAE8D7264F}" destId="{581C608A-87A7-44D7-BD5C-5B20990175D3}" srcOrd="3" destOrd="0" presId="urn:microsoft.com/office/officeart/2005/8/layout/hList1"/>
    <dgm:cxn modelId="{F6242FBB-CD8F-4373-97F4-E7140C76A652}" type="presParOf" srcId="{4F6DAD78-918F-4714-83B8-1CFAE8D7264F}" destId="{579A85CF-1142-4876-BC7B-BAFC7A895052}" srcOrd="4" destOrd="0" presId="urn:microsoft.com/office/officeart/2005/8/layout/hList1"/>
    <dgm:cxn modelId="{6B91C6ED-5F74-4A76-AECA-9BE0DF279002}" type="presParOf" srcId="{579A85CF-1142-4876-BC7B-BAFC7A895052}" destId="{988A0A5F-0F10-4031-BE05-394B88DE6F48}" srcOrd="0" destOrd="0" presId="urn:microsoft.com/office/officeart/2005/8/layout/hList1"/>
    <dgm:cxn modelId="{A3454060-99BB-48B9-86D4-179BB3DEF06D}" type="presParOf" srcId="{579A85CF-1142-4876-BC7B-BAFC7A895052}" destId="{18D66978-00DD-4D86-89F9-7633D3D7CD5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E81CBA-0B7B-417E-9C6E-33BCDB94F59E}"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1952C4CB-ED8D-4BE7-84B2-7713BAD6F537}">
      <dgm:prSet custT="1"/>
      <dgm:spPr/>
      <dgm:t>
        <a:bodyPr/>
        <a:lstStyle/>
        <a:p>
          <a:pPr rtl="0"/>
          <a:r>
            <a:rPr lang="fr-FR" sz="2400" b="1" dirty="0"/>
            <a:t>30 bonnes pratiques</a:t>
          </a:r>
          <a:endParaRPr lang="fr-FR" sz="2400" dirty="0"/>
        </a:p>
      </dgm:t>
    </dgm:pt>
    <dgm:pt modelId="{66641DF4-3C5F-4B8D-9D13-26612A4D3141}" type="parTrans" cxnId="{90553AA7-B450-4B4C-A58E-44D3C0CCC188}">
      <dgm:prSet/>
      <dgm:spPr/>
      <dgm:t>
        <a:bodyPr/>
        <a:lstStyle/>
        <a:p>
          <a:endParaRPr lang="fr-FR"/>
        </a:p>
      </dgm:t>
    </dgm:pt>
    <dgm:pt modelId="{F8B11A88-BF5E-4158-8F3A-A9E8AC75DC4F}" type="sibTrans" cxnId="{90553AA7-B450-4B4C-A58E-44D3C0CCC188}">
      <dgm:prSet/>
      <dgm:spPr/>
      <dgm:t>
        <a:bodyPr/>
        <a:lstStyle/>
        <a:p>
          <a:endParaRPr lang="fr-FR"/>
        </a:p>
      </dgm:t>
    </dgm:pt>
    <dgm:pt modelId="{961BA151-C80B-4A25-986F-F00676EF23C6}" type="pres">
      <dgm:prSet presAssocID="{E3E81CBA-0B7B-417E-9C6E-33BCDB94F59E}" presName="CompostProcess" presStyleCnt="0">
        <dgm:presLayoutVars>
          <dgm:dir/>
          <dgm:resizeHandles val="exact"/>
        </dgm:presLayoutVars>
      </dgm:prSet>
      <dgm:spPr/>
      <dgm:t>
        <a:bodyPr/>
        <a:lstStyle/>
        <a:p>
          <a:endParaRPr lang="fr-FR"/>
        </a:p>
      </dgm:t>
    </dgm:pt>
    <dgm:pt modelId="{6C1C3942-C54B-4A02-972B-6CCF877599E0}" type="pres">
      <dgm:prSet presAssocID="{E3E81CBA-0B7B-417E-9C6E-33BCDB94F59E}" presName="arrow" presStyleLbl="bgShp" presStyleIdx="0" presStyleCnt="1"/>
      <dgm:spPr/>
    </dgm:pt>
    <dgm:pt modelId="{1820FAC9-E3AE-4AD8-A3E8-E15FE36D25F2}" type="pres">
      <dgm:prSet presAssocID="{E3E81CBA-0B7B-417E-9C6E-33BCDB94F59E}" presName="linearProcess" presStyleCnt="0"/>
      <dgm:spPr/>
    </dgm:pt>
    <dgm:pt modelId="{C9F25B9D-46A7-4733-92E4-BAAB2F036B33}" type="pres">
      <dgm:prSet presAssocID="{1952C4CB-ED8D-4BE7-84B2-7713BAD6F537}" presName="textNode" presStyleLbl="node1" presStyleIdx="0" presStyleCnt="1">
        <dgm:presLayoutVars>
          <dgm:bulletEnabled val="1"/>
        </dgm:presLayoutVars>
      </dgm:prSet>
      <dgm:spPr/>
      <dgm:t>
        <a:bodyPr/>
        <a:lstStyle/>
        <a:p>
          <a:endParaRPr lang="fr-FR"/>
        </a:p>
      </dgm:t>
    </dgm:pt>
  </dgm:ptLst>
  <dgm:cxnLst>
    <dgm:cxn modelId="{E57E0199-83C4-4669-8A57-05A21E6FF263}" type="presOf" srcId="{1952C4CB-ED8D-4BE7-84B2-7713BAD6F537}" destId="{C9F25B9D-46A7-4733-92E4-BAAB2F036B33}" srcOrd="0" destOrd="0" presId="urn:microsoft.com/office/officeart/2005/8/layout/hProcess9"/>
    <dgm:cxn modelId="{962BA917-D632-4CCF-B99F-F062E0D5F4D3}" type="presOf" srcId="{E3E81CBA-0B7B-417E-9C6E-33BCDB94F59E}" destId="{961BA151-C80B-4A25-986F-F00676EF23C6}" srcOrd="0" destOrd="0" presId="urn:microsoft.com/office/officeart/2005/8/layout/hProcess9"/>
    <dgm:cxn modelId="{90553AA7-B450-4B4C-A58E-44D3C0CCC188}" srcId="{E3E81CBA-0B7B-417E-9C6E-33BCDB94F59E}" destId="{1952C4CB-ED8D-4BE7-84B2-7713BAD6F537}" srcOrd="0" destOrd="0" parTransId="{66641DF4-3C5F-4B8D-9D13-26612A4D3141}" sibTransId="{F8B11A88-BF5E-4158-8F3A-A9E8AC75DC4F}"/>
    <dgm:cxn modelId="{C5949A55-5A59-40DC-A235-17136EFFF9B2}" type="presParOf" srcId="{961BA151-C80B-4A25-986F-F00676EF23C6}" destId="{6C1C3942-C54B-4A02-972B-6CCF877599E0}" srcOrd="0" destOrd="0" presId="urn:microsoft.com/office/officeart/2005/8/layout/hProcess9"/>
    <dgm:cxn modelId="{1787D543-4E0B-40F1-AD8B-2C843C2BA02C}" type="presParOf" srcId="{961BA151-C80B-4A25-986F-F00676EF23C6}" destId="{1820FAC9-E3AE-4AD8-A3E8-E15FE36D25F2}" srcOrd="1" destOrd="0" presId="urn:microsoft.com/office/officeart/2005/8/layout/hProcess9"/>
    <dgm:cxn modelId="{07611FC0-F7CB-4484-BAB9-86FE1E45AC40}" type="presParOf" srcId="{1820FAC9-E3AE-4AD8-A3E8-E15FE36D25F2}" destId="{C9F25B9D-46A7-4733-92E4-BAAB2F036B33}" srcOrd="0"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E7B6EF-48BF-4A6C-8454-CCDD377B37B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fr-FR"/>
        </a:p>
      </dgm:t>
    </dgm:pt>
    <dgm:pt modelId="{6CA5A8E1-B87C-4D37-BBDE-AC62AC37644E}">
      <dgm:prSet phldrT="[Texte]" custT="1"/>
      <dgm:spPr/>
      <dgm:t>
        <a:bodyPr/>
        <a:lstStyle/>
        <a:p>
          <a:r>
            <a:rPr lang="fr-FR" sz="1600" dirty="0"/>
            <a:t>Guide de procédure : exemple Alcum</a:t>
          </a:r>
        </a:p>
      </dgm:t>
    </dgm:pt>
    <dgm:pt modelId="{8846C57B-2787-418E-B737-1496DA3B0CB5}" type="parTrans" cxnId="{92E02B9A-EE72-48B2-A957-AA702EB1BEC1}">
      <dgm:prSet/>
      <dgm:spPr/>
      <dgm:t>
        <a:bodyPr/>
        <a:lstStyle/>
        <a:p>
          <a:endParaRPr lang="fr-FR"/>
        </a:p>
      </dgm:t>
    </dgm:pt>
    <dgm:pt modelId="{6D79FA2B-7194-41D6-B193-7B86F36D8D28}" type="sibTrans" cxnId="{92E02B9A-EE72-48B2-A957-AA702EB1BEC1}">
      <dgm:prSet/>
      <dgm:spPr/>
      <dgm:t>
        <a:bodyPr/>
        <a:lstStyle/>
        <a:p>
          <a:endParaRPr lang="fr-FR"/>
        </a:p>
      </dgm:t>
    </dgm:pt>
    <dgm:pt modelId="{2860DBBC-EF26-4232-9B9B-1D616CB3D3C5}">
      <dgm:prSet phldrT="[Texte]" custT="1"/>
      <dgm:spPr/>
      <dgm:t>
        <a:bodyPr/>
        <a:lstStyle/>
        <a:p>
          <a:r>
            <a:rPr lang="fr-FR" sz="1600" dirty="0"/>
            <a:t>Sondage de 12  entreprises membre du GEIQ</a:t>
          </a:r>
        </a:p>
      </dgm:t>
    </dgm:pt>
    <dgm:pt modelId="{E467210F-B8F5-4DD1-8E32-5E94E652DC8C}" type="parTrans" cxnId="{5D5F7176-CA1D-4C8E-A595-566D5CF94BAA}">
      <dgm:prSet/>
      <dgm:spPr/>
      <dgm:t>
        <a:bodyPr/>
        <a:lstStyle/>
        <a:p>
          <a:endParaRPr lang="fr-FR"/>
        </a:p>
      </dgm:t>
    </dgm:pt>
    <dgm:pt modelId="{6FCA49CF-F8D6-495E-A0A0-E27B0830D5F9}" type="sibTrans" cxnId="{5D5F7176-CA1D-4C8E-A595-566D5CF94BAA}">
      <dgm:prSet/>
      <dgm:spPr/>
      <dgm:t>
        <a:bodyPr/>
        <a:lstStyle/>
        <a:p>
          <a:endParaRPr lang="fr-FR"/>
        </a:p>
      </dgm:t>
    </dgm:pt>
    <dgm:pt modelId="{3A25091E-BA9F-4AB1-9A35-92ED2D195C0E}">
      <dgm:prSet custT="1"/>
      <dgm:spPr/>
      <dgm:t>
        <a:bodyPr/>
        <a:lstStyle/>
        <a:p>
          <a:r>
            <a:rPr lang="fr-FR" sz="1600" dirty="0"/>
            <a:t>Mise en situation filmée  </a:t>
          </a:r>
        </a:p>
      </dgm:t>
    </dgm:pt>
    <dgm:pt modelId="{F76843BD-9843-4E10-9122-908E5021E7A5}" type="parTrans" cxnId="{A181232E-8BD6-4604-A5B0-DDC7CBA25BA8}">
      <dgm:prSet/>
      <dgm:spPr/>
      <dgm:t>
        <a:bodyPr/>
        <a:lstStyle/>
        <a:p>
          <a:endParaRPr lang="fr-FR"/>
        </a:p>
      </dgm:t>
    </dgm:pt>
    <dgm:pt modelId="{29588090-18D3-4D3C-9C25-DE088848F469}" type="sibTrans" cxnId="{A181232E-8BD6-4604-A5B0-DDC7CBA25BA8}">
      <dgm:prSet/>
      <dgm:spPr/>
      <dgm:t>
        <a:bodyPr/>
        <a:lstStyle/>
        <a:p>
          <a:endParaRPr lang="fr-FR"/>
        </a:p>
      </dgm:t>
    </dgm:pt>
    <dgm:pt modelId="{2D998B27-BD12-4D5A-B6E7-C25429413A3A}">
      <dgm:prSet custT="1"/>
      <dgm:spPr/>
      <dgm:t>
        <a:bodyPr/>
        <a:lstStyle/>
        <a:p>
          <a:r>
            <a:rPr lang="fr-FR" sz="1600" dirty="0"/>
            <a:t>Module commun relatif à la connaissance de la personne et de son environnement</a:t>
          </a:r>
        </a:p>
      </dgm:t>
    </dgm:pt>
    <dgm:pt modelId="{94DFA6F9-8A66-4550-AEC5-820DE4EBC452}" type="parTrans" cxnId="{55228B3B-6134-4900-BA1B-011A62BFE930}">
      <dgm:prSet/>
      <dgm:spPr/>
      <dgm:t>
        <a:bodyPr/>
        <a:lstStyle/>
        <a:p>
          <a:endParaRPr lang="fr-FR"/>
        </a:p>
      </dgm:t>
    </dgm:pt>
    <dgm:pt modelId="{623136C7-FD50-4FB7-9360-48A1B89CBEC4}" type="sibTrans" cxnId="{55228B3B-6134-4900-BA1B-011A62BFE930}">
      <dgm:prSet/>
      <dgm:spPr/>
      <dgm:t>
        <a:bodyPr/>
        <a:lstStyle/>
        <a:p>
          <a:endParaRPr lang="fr-FR"/>
        </a:p>
      </dgm:t>
    </dgm:pt>
    <dgm:pt modelId="{FECE0BCC-5E97-45BC-9DE2-C108A6E53B68}" type="pres">
      <dgm:prSet presAssocID="{D4E7B6EF-48BF-4A6C-8454-CCDD377B37B0}" presName="linear" presStyleCnt="0">
        <dgm:presLayoutVars>
          <dgm:dir/>
          <dgm:animLvl val="lvl"/>
          <dgm:resizeHandles val="exact"/>
        </dgm:presLayoutVars>
      </dgm:prSet>
      <dgm:spPr/>
      <dgm:t>
        <a:bodyPr/>
        <a:lstStyle/>
        <a:p>
          <a:endParaRPr lang="fr-FR"/>
        </a:p>
      </dgm:t>
    </dgm:pt>
    <dgm:pt modelId="{5D6EF760-32E0-4303-9BCC-D4C69E4E56C7}" type="pres">
      <dgm:prSet presAssocID="{6CA5A8E1-B87C-4D37-BBDE-AC62AC37644E}" presName="parentLin" presStyleCnt="0"/>
      <dgm:spPr/>
    </dgm:pt>
    <dgm:pt modelId="{02A93301-A6B4-423D-AEFE-38241A5B607C}" type="pres">
      <dgm:prSet presAssocID="{6CA5A8E1-B87C-4D37-BBDE-AC62AC37644E}" presName="parentLeftMargin" presStyleLbl="node1" presStyleIdx="0" presStyleCnt="4"/>
      <dgm:spPr/>
      <dgm:t>
        <a:bodyPr/>
        <a:lstStyle/>
        <a:p>
          <a:endParaRPr lang="fr-FR"/>
        </a:p>
      </dgm:t>
    </dgm:pt>
    <dgm:pt modelId="{9FD3764E-9104-4600-85D2-2BB180AC1E0D}" type="pres">
      <dgm:prSet presAssocID="{6CA5A8E1-B87C-4D37-BBDE-AC62AC37644E}" presName="parentText" presStyleLbl="node1" presStyleIdx="0" presStyleCnt="4">
        <dgm:presLayoutVars>
          <dgm:chMax val="0"/>
          <dgm:bulletEnabled val="1"/>
        </dgm:presLayoutVars>
      </dgm:prSet>
      <dgm:spPr/>
      <dgm:t>
        <a:bodyPr/>
        <a:lstStyle/>
        <a:p>
          <a:endParaRPr lang="fr-FR"/>
        </a:p>
      </dgm:t>
    </dgm:pt>
    <dgm:pt modelId="{2CF4BF0D-B010-420C-895A-4D5327992C3D}" type="pres">
      <dgm:prSet presAssocID="{6CA5A8E1-B87C-4D37-BBDE-AC62AC37644E}" presName="negativeSpace" presStyleCnt="0"/>
      <dgm:spPr/>
    </dgm:pt>
    <dgm:pt modelId="{EF1F598B-B0DB-484A-A2EE-0B4F1A8EA215}" type="pres">
      <dgm:prSet presAssocID="{6CA5A8E1-B87C-4D37-BBDE-AC62AC37644E}" presName="childText" presStyleLbl="conFgAcc1" presStyleIdx="0" presStyleCnt="4">
        <dgm:presLayoutVars>
          <dgm:bulletEnabled val="1"/>
        </dgm:presLayoutVars>
      </dgm:prSet>
      <dgm:spPr/>
    </dgm:pt>
    <dgm:pt modelId="{6FDBFC13-5EF8-4151-9701-E4CBE40C1435}" type="pres">
      <dgm:prSet presAssocID="{6D79FA2B-7194-41D6-B193-7B86F36D8D28}" presName="spaceBetweenRectangles" presStyleCnt="0"/>
      <dgm:spPr/>
    </dgm:pt>
    <dgm:pt modelId="{8191831C-2F76-4952-B24C-EDFCDA6EDC67}" type="pres">
      <dgm:prSet presAssocID="{2860DBBC-EF26-4232-9B9B-1D616CB3D3C5}" presName="parentLin" presStyleCnt="0"/>
      <dgm:spPr/>
    </dgm:pt>
    <dgm:pt modelId="{042C065E-CD59-487A-ADC7-44BD0E21A683}" type="pres">
      <dgm:prSet presAssocID="{2860DBBC-EF26-4232-9B9B-1D616CB3D3C5}" presName="parentLeftMargin" presStyleLbl="node1" presStyleIdx="0" presStyleCnt="4"/>
      <dgm:spPr/>
      <dgm:t>
        <a:bodyPr/>
        <a:lstStyle/>
        <a:p>
          <a:endParaRPr lang="fr-FR"/>
        </a:p>
      </dgm:t>
    </dgm:pt>
    <dgm:pt modelId="{4C8C3646-D502-47F4-94DB-73276700586C}" type="pres">
      <dgm:prSet presAssocID="{2860DBBC-EF26-4232-9B9B-1D616CB3D3C5}" presName="parentText" presStyleLbl="node1" presStyleIdx="1" presStyleCnt="4">
        <dgm:presLayoutVars>
          <dgm:chMax val="0"/>
          <dgm:bulletEnabled val="1"/>
        </dgm:presLayoutVars>
      </dgm:prSet>
      <dgm:spPr/>
      <dgm:t>
        <a:bodyPr/>
        <a:lstStyle/>
        <a:p>
          <a:endParaRPr lang="fr-FR"/>
        </a:p>
      </dgm:t>
    </dgm:pt>
    <dgm:pt modelId="{B3E3BD61-C00F-466B-B6B4-934A95137B91}" type="pres">
      <dgm:prSet presAssocID="{2860DBBC-EF26-4232-9B9B-1D616CB3D3C5}" presName="negativeSpace" presStyleCnt="0"/>
      <dgm:spPr/>
    </dgm:pt>
    <dgm:pt modelId="{2A0BC7BC-D606-4CCB-AD99-2DCAC8BB87EB}" type="pres">
      <dgm:prSet presAssocID="{2860DBBC-EF26-4232-9B9B-1D616CB3D3C5}" presName="childText" presStyleLbl="conFgAcc1" presStyleIdx="1" presStyleCnt="4">
        <dgm:presLayoutVars>
          <dgm:bulletEnabled val="1"/>
        </dgm:presLayoutVars>
      </dgm:prSet>
      <dgm:spPr/>
    </dgm:pt>
    <dgm:pt modelId="{953D082B-50E0-4E45-9379-58DC9F189305}" type="pres">
      <dgm:prSet presAssocID="{6FCA49CF-F8D6-495E-A0A0-E27B0830D5F9}" presName="spaceBetweenRectangles" presStyleCnt="0"/>
      <dgm:spPr/>
    </dgm:pt>
    <dgm:pt modelId="{9911C5C5-9DC8-4304-AF59-02FB1C01F88A}" type="pres">
      <dgm:prSet presAssocID="{3A25091E-BA9F-4AB1-9A35-92ED2D195C0E}" presName="parentLin" presStyleCnt="0"/>
      <dgm:spPr/>
    </dgm:pt>
    <dgm:pt modelId="{14D7B068-FEC5-40A2-8708-45C04881116B}" type="pres">
      <dgm:prSet presAssocID="{3A25091E-BA9F-4AB1-9A35-92ED2D195C0E}" presName="parentLeftMargin" presStyleLbl="node1" presStyleIdx="1" presStyleCnt="4"/>
      <dgm:spPr/>
      <dgm:t>
        <a:bodyPr/>
        <a:lstStyle/>
        <a:p>
          <a:endParaRPr lang="fr-FR"/>
        </a:p>
      </dgm:t>
    </dgm:pt>
    <dgm:pt modelId="{A31A7B16-2788-4B22-8B26-9F44324E6B79}" type="pres">
      <dgm:prSet presAssocID="{3A25091E-BA9F-4AB1-9A35-92ED2D195C0E}" presName="parentText" presStyleLbl="node1" presStyleIdx="2" presStyleCnt="4">
        <dgm:presLayoutVars>
          <dgm:chMax val="0"/>
          <dgm:bulletEnabled val="1"/>
        </dgm:presLayoutVars>
      </dgm:prSet>
      <dgm:spPr/>
      <dgm:t>
        <a:bodyPr/>
        <a:lstStyle/>
        <a:p>
          <a:endParaRPr lang="fr-FR"/>
        </a:p>
      </dgm:t>
    </dgm:pt>
    <dgm:pt modelId="{06A48470-1697-4FD9-BA6F-7A04BBA37D65}" type="pres">
      <dgm:prSet presAssocID="{3A25091E-BA9F-4AB1-9A35-92ED2D195C0E}" presName="negativeSpace" presStyleCnt="0"/>
      <dgm:spPr/>
    </dgm:pt>
    <dgm:pt modelId="{470F50D1-2421-4AA5-BE77-8876E7FC1AD0}" type="pres">
      <dgm:prSet presAssocID="{3A25091E-BA9F-4AB1-9A35-92ED2D195C0E}" presName="childText" presStyleLbl="conFgAcc1" presStyleIdx="2" presStyleCnt="4">
        <dgm:presLayoutVars>
          <dgm:bulletEnabled val="1"/>
        </dgm:presLayoutVars>
      </dgm:prSet>
      <dgm:spPr/>
    </dgm:pt>
    <dgm:pt modelId="{B0C86F2F-FB0C-4C91-BA44-6707F578B63E}" type="pres">
      <dgm:prSet presAssocID="{29588090-18D3-4D3C-9C25-DE088848F469}" presName="spaceBetweenRectangles" presStyleCnt="0"/>
      <dgm:spPr/>
    </dgm:pt>
    <dgm:pt modelId="{FBD656C1-B86B-4277-A15A-86C7BA61147D}" type="pres">
      <dgm:prSet presAssocID="{2D998B27-BD12-4D5A-B6E7-C25429413A3A}" presName="parentLin" presStyleCnt="0"/>
      <dgm:spPr/>
    </dgm:pt>
    <dgm:pt modelId="{2F535B18-239D-464A-A069-C21BE168388E}" type="pres">
      <dgm:prSet presAssocID="{2D998B27-BD12-4D5A-B6E7-C25429413A3A}" presName="parentLeftMargin" presStyleLbl="node1" presStyleIdx="2" presStyleCnt="4"/>
      <dgm:spPr/>
      <dgm:t>
        <a:bodyPr/>
        <a:lstStyle/>
        <a:p>
          <a:endParaRPr lang="fr-FR"/>
        </a:p>
      </dgm:t>
    </dgm:pt>
    <dgm:pt modelId="{1419D1F5-E37F-4182-8409-4C19B7D29080}" type="pres">
      <dgm:prSet presAssocID="{2D998B27-BD12-4D5A-B6E7-C25429413A3A}" presName="parentText" presStyleLbl="node1" presStyleIdx="3" presStyleCnt="4">
        <dgm:presLayoutVars>
          <dgm:chMax val="0"/>
          <dgm:bulletEnabled val="1"/>
        </dgm:presLayoutVars>
      </dgm:prSet>
      <dgm:spPr/>
      <dgm:t>
        <a:bodyPr/>
        <a:lstStyle/>
        <a:p>
          <a:endParaRPr lang="fr-FR"/>
        </a:p>
      </dgm:t>
    </dgm:pt>
    <dgm:pt modelId="{2E9F2CFB-BC9C-4A73-9327-07A983334147}" type="pres">
      <dgm:prSet presAssocID="{2D998B27-BD12-4D5A-B6E7-C25429413A3A}" presName="negativeSpace" presStyleCnt="0"/>
      <dgm:spPr/>
    </dgm:pt>
    <dgm:pt modelId="{96EAE501-91C6-49A3-9506-EA361CB01239}" type="pres">
      <dgm:prSet presAssocID="{2D998B27-BD12-4D5A-B6E7-C25429413A3A}" presName="childText" presStyleLbl="conFgAcc1" presStyleIdx="3" presStyleCnt="4" custScaleY="105284">
        <dgm:presLayoutVars>
          <dgm:bulletEnabled val="1"/>
        </dgm:presLayoutVars>
      </dgm:prSet>
      <dgm:spPr/>
    </dgm:pt>
  </dgm:ptLst>
  <dgm:cxnLst>
    <dgm:cxn modelId="{5D5F7176-CA1D-4C8E-A595-566D5CF94BAA}" srcId="{D4E7B6EF-48BF-4A6C-8454-CCDD377B37B0}" destId="{2860DBBC-EF26-4232-9B9B-1D616CB3D3C5}" srcOrd="1" destOrd="0" parTransId="{E467210F-B8F5-4DD1-8E32-5E94E652DC8C}" sibTransId="{6FCA49CF-F8D6-495E-A0A0-E27B0830D5F9}"/>
    <dgm:cxn modelId="{2320809A-58A1-438C-B0ED-7910C15ACA1D}" type="presOf" srcId="{6CA5A8E1-B87C-4D37-BBDE-AC62AC37644E}" destId="{9FD3764E-9104-4600-85D2-2BB180AC1E0D}" srcOrd="1" destOrd="0" presId="urn:microsoft.com/office/officeart/2005/8/layout/list1"/>
    <dgm:cxn modelId="{1CCF9684-C042-44AE-ABE7-AF901824A6DE}" type="presOf" srcId="{2D998B27-BD12-4D5A-B6E7-C25429413A3A}" destId="{2F535B18-239D-464A-A069-C21BE168388E}" srcOrd="0" destOrd="0" presId="urn:microsoft.com/office/officeart/2005/8/layout/list1"/>
    <dgm:cxn modelId="{4B016CB1-185A-40FC-B664-9C28462A3250}" type="presOf" srcId="{3A25091E-BA9F-4AB1-9A35-92ED2D195C0E}" destId="{14D7B068-FEC5-40A2-8708-45C04881116B}" srcOrd="0" destOrd="0" presId="urn:microsoft.com/office/officeart/2005/8/layout/list1"/>
    <dgm:cxn modelId="{97292535-40B0-41FD-86CE-FF7B68B78456}" type="presOf" srcId="{6CA5A8E1-B87C-4D37-BBDE-AC62AC37644E}" destId="{02A93301-A6B4-423D-AEFE-38241A5B607C}" srcOrd="0" destOrd="0" presId="urn:microsoft.com/office/officeart/2005/8/layout/list1"/>
    <dgm:cxn modelId="{55228B3B-6134-4900-BA1B-011A62BFE930}" srcId="{D4E7B6EF-48BF-4A6C-8454-CCDD377B37B0}" destId="{2D998B27-BD12-4D5A-B6E7-C25429413A3A}" srcOrd="3" destOrd="0" parTransId="{94DFA6F9-8A66-4550-AEC5-820DE4EBC452}" sibTransId="{623136C7-FD50-4FB7-9360-48A1B89CBEC4}"/>
    <dgm:cxn modelId="{92E02B9A-EE72-48B2-A957-AA702EB1BEC1}" srcId="{D4E7B6EF-48BF-4A6C-8454-CCDD377B37B0}" destId="{6CA5A8E1-B87C-4D37-BBDE-AC62AC37644E}" srcOrd="0" destOrd="0" parTransId="{8846C57B-2787-418E-B737-1496DA3B0CB5}" sibTransId="{6D79FA2B-7194-41D6-B193-7B86F36D8D28}"/>
    <dgm:cxn modelId="{A181232E-8BD6-4604-A5B0-DDC7CBA25BA8}" srcId="{D4E7B6EF-48BF-4A6C-8454-CCDD377B37B0}" destId="{3A25091E-BA9F-4AB1-9A35-92ED2D195C0E}" srcOrd="2" destOrd="0" parTransId="{F76843BD-9843-4E10-9122-908E5021E7A5}" sibTransId="{29588090-18D3-4D3C-9C25-DE088848F469}"/>
    <dgm:cxn modelId="{D269592B-D07F-4D43-B521-1C685C754E69}" type="presOf" srcId="{2860DBBC-EF26-4232-9B9B-1D616CB3D3C5}" destId="{4C8C3646-D502-47F4-94DB-73276700586C}" srcOrd="1" destOrd="0" presId="urn:microsoft.com/office/officeart/2005/8/layout/list1"/>
    <dgm:cxn modelId="{0E7EFD36-435F-443C-8B22-4749594BF4E4}" type="presOf" srcId="{2D998B27-BD12-4D5A-B6E7-C25429413A3A}" destId="{1419D1F5-E37F-4182-8409-4C19B7D29080}" srcOrd="1" destOrd="0" presId="urn:microsoft.com/office/officeart/2005/8/layout/list1"/>
    <dgm:cxn modelId="{5D806AB1-6805-4328-8453-2DD2D25B4131}" type="presOf" srcId="{3A25091E-BA9F-4AB1-9A35-92ED2D195C0E}" destId="{A31A7B16-2788-4B22-8B26-9F44324E6B79}" srcOrd="1" destOrd="0" presId="urn:microsoft.com/office/officeart/2005/8/layout/list1"/>
    <dgm:cxn modelId="{A25FF6C4-A966-44C8-8812-A1C7BA2B0B25}" type="presOf" srcId="{D4E7B6EF-48BF-4A6C-8454-CCDD377B37B0}" destId="{FECE0BCC-5E97-45BC-9DE2-C108A6E53B68}" srcOrd="0" destOrd="0" presId="urn:microsoft.com/office/officeart/2005/8/layout/list1"/>
    <dgm:cxn modelId="{952F089C-C798-4402-8E1B-05110E2BA2EF}" type="presOf" srcId="{2860DBBC-EF26-4232-9B9B-1D616CB3D3C5}" destId="{042C065E-CD59-487A-ADC7-44BD0E21A683}" srcOrd="0" destOrd="0" presId="urn:microsoft.com/office/officeart/2005/8/layout/list1"/>
    <dgm:cxn modelId="{EE793D4D-B1F2-443F-B977-A4E2F9DCF449}" type="presParOf" srcId="{FECE0BCC-5E97-45BC-9DE2-C108A6E53B68}" destId="{5D6EF760-32E0-4303-9BCC-D4C69E4E56C7}" srcOrd="0" destOrd="0" presId="urn:microsoft.com/office/officeart/2005/8/layout/list1"/>
    <dgm:cxn modelId="{A4C65AFC-F0CC-4DB4-86B5-DDC1250DBB34}" type="presParOf" srcId="{5D6EF760-32E0-4303-9BCC-D4C69E4E56C7}" destId="{02A93301-A6B4-423D-AEFE-38241A5B607C}" srcOrd="0" destOrd="0" presId="urn:microsoft.com/office/officeart/2005/8/layout/list1"/>
    <dgm:cxn modelId="{33763974-78FA-40AA-ABD6-2253142D529F}" type="presParOf" srcId="{5D6EF760-32E0-4303-9BCC-D4C69E4E56C7}" destId="{9FD3764E-9104-4600-85D2-2BB180AC1E0D}" srcOrd="1" destOrd="0" presId="urn:microsoft.com/office/officeart/2005/8/layout/list1"/>
    <dgm:cxn modelId="{C30F3AD5-F47A-4049-A371-289EE9F97053}" type="presParOf" srcId="{FECE0BCC-5E97-45BC-9DE2-C108A6E53B68}" destId="{2CF4BF0D-B010-420C-895A-4D5327992C3D}" srcOrd="1" destOrd="0" presId="urn:microsoft.com/office/officeart/2005/8/layout/list1"/>
    <dgm:cxn modelId="{A746B016-EFF5-42F4-8709-DEF496149931}" type="presParOf" srcId="{FECE0BCC-5E97-45BC-9DE2-C108A6E53B68}" destId="{EF1F598B-B0DB-484A-A2EE-0B4F1A8EA215}" srcOrd="2" destOrd="0" presId="urn:microsoft.com/office/officeart/2005/8/layout/list1"/>
    <dgm:cxn modelId="{39F14308-0188-46CD-B28B-A45E282ABC50}" type="presParOf" srcId="{FECE0BCC-5E97-45BC-9DE2-C108A6E53B68}" destId="{6FDBFC13-5EF8-4151-9701-E4CBE40C1435}" srcOrd="3" destOrd="0" presId="urn:microsoft.com/office/officeart/2005/8/layout/list1"/>
    <dgm:cxn modelId="{185441DD-4796-45CF-8C12-6C0AC6D1A74E}" type="presParOf" srcId="{FECE0BCC-5E97-45BC-9DE2-C108A6E53B68}" destId="{8191831C-2F76-4952-B24C-EDFCDA6EDC67}" srcOrd="4" destOrd="0" presId="urn:microsoft.com/office/officeart/2005/8/layout/list1"/>
    <dgm:cxn modelId="{69B5125C-0B7F-4D2B-8E39-79E5FAF37F23}" type="presParOf" srcId="{8191831C-2F76-4952-B24C-EDFCDA6EDC67}" destId="{042C065E-CD59-487A-ADC7-44BD0E21A683}" srcOrd="0" destOrd="0" presId="urn:microsoft.com/office/officeart/2005/8/layout/list1"/>
    <dgm:cxn modelId="{A466791E-0892-4988-86A5-E6EA0C3E9617}" type="presParOf" srcId="{8191831C-2F76-4952-B24C-EDFCDA6EDC67}" destId="{4C8C3646-D502-47F4-94DB-73276700586C}" srcOrd="1" destOrd="0" presId="urn:microsoft.com/office/officeart/2005/8/layout/list1"/>
    <dgm:cxn modelId="{6CFD2B0A-11EF-4395-9A48-F10008C39587}" type="presParOf" srcId="{FECE0BCC-5E97-45BC-9DE2-C108A6E53B68}" destId="{B3E3BD61-C00F-466B-B6B4-934A95137B91}" srcOrd="5" destOrd="0" presId="urn:microsoft.com/office/officeart/2005/8/layout/list1"/>
    <dgm:cxn modelId="{7069347B-90BF-4310-B673-98650382E6BC}" type="presParOf" srcId="{FECE0BCC-5E97-45BC-9DE2-C108A6E53B68}" destId="{2A0BC7BC-D606-4CCB-AD99-2DCAC8BB87EB}" srcOrd="6" destOrd="0" presId="urn:microsoft.com/office/officeart/2005/8/layout/list1"/>
    <dgm:cxn modelId="{5D007636-1D11-4944-B67B-A9005E21885D}" type="presParOf" srcId="{FECE0BCC-5E97-45BC-9DE2-C108A6E53B68}" destId="{953D082B-50E0-4E45-9379-58DC9F189305}" srcOrd="7" destOrd="0" presId="urn:microsoft.com/office/officeart/2005/8/layout/list1"/>
    <dgm:cxn modelId="{6899E8C6-0BC8-4637-A263-0CEFEBE7D822}" type="presParOf" srcId="{FECE0BCC-5E97-45BC-9DE2-C108A6E53B68}" destId="{9911C5C5-9DC8-4304-AF59-02FB1C01F88A}" srcOrd="8" destOrd="0" presId="urn:microsoft.com/office/officeart/2005/8/layout/list1"/>
    <dgm:cxn modelId="{30529C65-DDA1-4B00-B770-29EFB3707CD9}" type="presParOf" srcId="{9911C5C5-9DC8-4304-AF59-02FB1C01F88A}" destId="{14D7B068-FEC5-40A2-8708-45C04881116B}" srcOrd="0" destOrd="0" presId="urn:microsoft.com/office/officeart/2005/8/layout/list1"/>
    <dgm:cxn modelId="{2C4BB5D9-141A-4C7F-A841-98C3DDC0D23A}" type="presParOf" srcId="{9911C5C5-9DC8-4304-AF59-02FB1C01F88A}" destId="{A31A7B16-2788-4B22-8B26-9F44324E6B79}" srcOrd="1" destOrd="0" presId="urn:microsoft.com/office/officeart/2005/8/layout/list1"/>
    <dgm:cxn modelId="{F687767B-39BE-4A90-881F-D510049B1170}" type="presParOf" srcId="{FECE0BCC-5E97-45BC-9DE2-C108A6E53B68}" destId="{06A48470-1697-4FD9-BA6F-7A04BBA37D65}" srcOrd="9" destOrd="0" presId="urn:microsoft.com/office/officeart/2005/8/layout/list1"/>
    <dgm:cxn modelId="{83DDFDD5-7926-4451-99CB-46FB3CBDB635}" type="presParOf" srcId="{FECE0BCC-5E97-45BC-9DE2-C108A6E53B68}" destId="{470F50D1-2421-4AA5-BE77-8876E7FC1AD0}" srcOrd="10" destOrd="0" presId="urn:microsoft.com/office/officeart/2005/8/layout/list1"/>
    <dgm:cxn modelId="{FD7538A0-E591-426A-95E4-5FB1CB4694CE}" type="presParOf" srcId="{FECE0BCC-5E97-45BC-9DE2-C108A6E53B68}" destId="{B0C86F2F-FB0C-4C91-BA44-6707F578B63E}" srcOrd="11" destOrd="0" presId="urn:microsoft.com/office/officeart/2005/8/layout/list1"/>
    <dgm:cxn modelId="{78CF2C25-DE81-47AC-9AAC-2B44A77225ED}" type="presParOf" srcId="{FECE0BCC-5E97-45BC-9DE2-C108A6E53B68}" destId="{FBD656C1-B86B-4277-A15A-86C7BA61147D}" srcOrd="12" destOrd="0" presId="urn:microsoft.com/office/officeart/2005/8/layout/list1"/>
    <dgm:cxn modelId="{F0FB164A-BCB5-44D8-9BEB-F1D6BF282CEA}" type="presParOf" srcId="{FBD656C1-B86B-4277-A15A-86C7BA61147D}" destId="{2F535B18-239D-464A-A069-C21BE168388E}" srcOrd="0" destOrd="0" presId="urn:microsoft.com/office/officeart/2005/8/layout/list1"/>
    <dgm:cxn modelId="{FF290401-F966-4EDF-994C-056DD4D50F47}" type="presParOf" srcId="{FBD656C1-B86B-4277-A15A-86C7BA61147D}" destId="{1419D1F5-E37F-4182-8409-4C19B7D29080}" srcOrd="1" destOrd="0" presId="urn:microsoft.com/office/officeart/2005/8/layout/list1"/>
    <dgm:cxn modelId="{4BD62A66-280E-4D76-AE9A-6D894D314710}" type="presParOf" srcId="{FECE0BCC-5E97-45BC-9DE2-C108A6E53B68}" destId="{2E9F2CFB-BC9C-4A73-9327-07A983334147}" srcOrd="13" destOrd="0" presId="urn:microsoft.com/office/officeart/2005/8/layout/list1"/>
    <dgm:cxn modelId="{C1DE464E-13C5-43D5-84E8-26F4F6310D98}" type="presParOf" srcId="{FECE0BCC-5E97-45BC-9DE2-C108A6E53B68}" destId="{96EAE501-91C6-49A3-9506-EA361CB0123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CEEEA1-5777-4786-8237-1A1F3D635969}">
      <dsp:nvSpPr>
        <dsp:cNvPr id="0" name=""/>
        <dsp:cNvSpPr/>
      </dsp:nvSpPr>
      <dsp:spPr>
        <a:xfrm>
          <a:off x="815741" y="0"/>
          <a:ext cx="9245064" cy="5525004"/>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E6CE7499-A35C-46CA-B12B-861CE7466F0A}">
      <dsp:nvSpPr>
        <dsp:cNvPr id="0" name=""/>
        <dsp:cNvSpPr/>
      </dsp:nvSpPr>
      <dsp:spPr>
        <a:xfrm>
          <a:off x="8754" y="1657501"/>
          <a:ext cx="2608211" cy="2210001"/>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fr-FR" sz="3200" b="1" kern="1200" dirty="0" smtClean="0"/>
            <a:t>GTT</a:t>
          </a:r>
        </a:p>
        <a:p>
          <a:pPr lvl="0" algn="ctr" defTabSz="1422400">
            <a:lnSpc>
              <a:spcPct val="90000"/>
            </a:lnSpc>
            <a:spcBef>
              <a:spcPct val="0"/>
            </a:spcBef>
            <a:spcAft>
              <a:spcPct val="35000"/>
            </a:spcAft>
          </a:pPr>
          <a:r>
            <a:rPr lang="fr-FR" sz="2300" kern="1200" dirty="0" smtClean="0">
              <a:solidFill>
                <a:srgbClr val="0000FF"/>
              </a:solidFill>
            </a:rPr>
            <a:t>- Cergy-Pontoise</a:t>
          </a:r>
        </a:p>
        <a:p>
          <a:pPr lvl="0" algn="ctr" defTabSz="1422400">
            <a:lnSpc>
              <a:spcPct val="90000"/>
            </a:lnSpc>
            <a:spcBef>
              <a:spcPct val="0"/>
            </a:spcBef>
            <a:spcAft>
              <a:spcPct val="35000"/>
            </a:spcAft>
          </a:pPr>
          <a:r>
            <a:rPr lang="fr-FR" sz="2300" kern="1200" dirty="0" smtClean="0">
              <a:solidFill>
                <a:srgbClr val="0000FF"/>
              </a:solidFill>
            </a:rPr>
            <a:t>- Roissy Pays de France</a:t>
          </a:r>
        </a:p>
      </dsp:txBody>
      <dsp:txXfrm>
        <a:off x="116637" y="1765384"/>
        <a:ext cx="2392445" cy="1994235"/>
      </dsp:txXfrm>
    </dsp:sp>
    <dsp:sp modelId="{9B4F9158-8983-4575-A1AC-41D999736898}">
      <dsp:nvSpPr>
        <dsp:cNvPr id="0" name=""/>
        <dsp:cNvSpPr/>
      </dsp:nvSpPr>
      <dsp:spPr>
        <a:xfrm>
          <a:off x="2759030" y="1657501"/>
          <a:ext cx="2608211" cy="2210001"/>
        </a:xfrm>
        <a:prstGeom prst="roundRect">
          <a:avLst/>
        </a:prstGeom>
        <a:gradFill rotWithShape="0">
          <a:gsLst>
            <a:gs pos="0">
              <a:schemeClr val="accent4">
                <a:hueOff val="3266964"/>
                <a:satOff val="-13592"/>
                <a:lumOff val="3203"/>
                <a:alphaOff val="0"/>
                <a:lumMod val="110000"/>
                <a:satMod val="105000"/>
                <a:tint val="67000"/>
              </a:schemeClr>
            </a:gs>
            <a:gs pos="50000">
              <a:schemeClr val="accent4">
                <a:hueOff val="3266964"/>
                <a:satOff val="-13592"/>
                <a:lumOff val="3203"/>
                <a:alphaOff val="0"/>
                <a:lumMod val="105000"/>
                <a:satMod val="103000"/>
                <a:tint val="73000"/>
              </a:schemeClr>
            </a:gs>
            <a:gs pos="100000">
              <a:schemeClr val="accent4">
                <a:hueOff val="3266964"/>
                <a:satOff val="-13592"/>
                <a:lumOff val="320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fr-FR" sz="2800" b="1" kern="1200" dirty="0" smtClean="0"/>
            <a:t>3 métiers sélectionnés</a:t>
          </a:r>
        </a:p>
        <a:p>
          <a:pPr lvl="0" algn="ctr" defTabSz="1244600">
            <a:lnSpc>
              <a:spcPct val="90000"/>
            </a:lnSpc>
            <a:spcBef>
              <a:spcPct val="0"/>
            </a:spcBef>
            <a:spcAft>
              <a:spcPct val="35000"/>
            </a:spcAft>
          </a:pPr>
          <a:r>
            <a:rPr lang="fr-FR" sz="1700" kern="1200" dirty="0" smtClean="0">
              <a:solidFill>
                <a:srgbClr val="0000FF"/>
              </a:solidFill>
            </a:rPr>
            <a:t>1. Tri et valorisation des déchets textiles</a:t>
          </a:r>
        </a:p>
        <a:p>
          <a:pPr lvl="0" algn="ctr" defTabSz="1244600">
            <a:lnSpc>
              <a:spcPct val="90000"/>
            </a:lnSpc>
            <a:spcBef>
              <a:spcPct val="0"/>
            </a:spcBef>
            <a:spcAft>
              <a:spcPct val="35000"/>
            </a:spcAft>
          </a:pPr>
          <a:r>
            <a:rPr lang="fr-FR" sz="1700" kern="1200" dirty="0" smtClean="0">
              <a:solidFill>
                <a:srgbClr val="0000FF"/>
              </a:solidFill>
            </a:rPr>
            <a:t>2. Aide à la personne</a:t>
          </a:r>
        </a:p>
        <a:p>
          <a:pPr lvl="0" algn="ctr" defTabSz="1244600">
            <a:lnSpc>
              <a:spcPct val="90000"/>
            </a:lnSpc>
            <a:spcBef>
              <a:spcPct val="0"/>
            </a:spcBef>
            <a:spcAft>
              <a:spcPct val="35000"/>
            </a:spcAft>
          </a:pPr>
          <a:r>
            <a:rPr lang="fr-FR" sz="1700" kern="1200" dirty="0" smtClean="0">
              <a:solidFill>
                <a:srgbClr val="0000FF"/>
              </a:solidFill>
            </a:rPr>
            <a:t>3. Installation Informatique </a:t>
          </a:r>
          <a:endParaRPr lang="fr-FR" sz="1700" kern="1200" dirty="0">
            <a:solidFill>
              <a:srgbClr val="0000FF"/>
            </a:solidFill>
          </a:endParaRPr>
        </a:p>
      </dsp:txBody>
      <dsp:txXfrm>
        <a:off x="2866913" y="1765384"/>
        <a:ext cx="2392445" cy="1994235"/>
      </dsp:txXfrm>
    </dsp:sp>
    <dsp:sp modelId="{5A31B48E-8BD7-46F0-9D3C-7477D1670978}">
      <dsp:nvSpPr>
        <dsp:cNvPr id="0" name=""/>
        <dsp:cNvSpPr/>
      </dsp:nvSpPr>
      <dsp:spPr>
        <a:xfrm>
          <a:off x="5509305" y="1657501"/>
          <a:ext cx="2608211" cy="2210001"/>
        </a:xfrm>
        <a:prstGeom prst="roundRect">
          <a:avLst/>
        </a:prstGeom>
        <a:gradFill rotWithShape="0">
          <a:gsLst>
            <a:gs pos="0">
              <a:schemeClr val="accent4">
                <a:hueOff val="6533927"/>
                <a:satOff val="-27185"/>
                <a:lumOff val="6405"/>
                <a:alphaOff val="0"/>
                <a:lumMod val="110000"/>
                <a:satMod val="105000"/>
                <a:tint val="67000"/>
              </a:schemeClr>
            </a:gs>
            <a:gs pos="50000">
              <a:schemeClr val="accent4">
                <a:hueOff val="6533927"/>
                <a:satOff val="-27185"/>
                <a:lumOff val="6405"/>
                <a:alphaOff val="0"/>
                <a:lumMod val="105000"/>
                <a:satMod val="103000"/>
                <a:tint val="73000"/>
              </a:schemeClr>
            </a:gs>
            <a:gs pos="100000">
              <a:schemeClr val="accent4">
                <a:hueOff val="6533927"/>
                <a:satOff val="-27185"/>
                <a:lumOff val="640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dirty="0" smtClean="0"/>
            <a:t>3 groupes micro-formation</a:t>
          </a:r>
          <a:endParaRPr lang="fr-FR" sz="3000" b="1" kern="1200" dirty="0"/>
        </a:p>
      </dsp:txBody>
      <dsp:txXfrm>
        <a:off x="5617188" y="1765384"/>
        <a:ext cx="2392445" cy="1994235"/>
      </dsp:txXfrm>
    </dsp:sp>
    <dsp:sp modelId="{B27DD905-0F42-4496-B195-B8FEB31A8172}">
      <dsp:nvSpPr>
        <dsp:cNvPr id="0" name=""/>
        <dsp:cNvSpPr/>
      </dsp:nvSpPr>
      <dsp:spPr>
        <a:xfrm>
          <a:off x="8259581" y="1657501"/>
          <a:ext cx="2608211" cy="2210001"/>
        </a:xfrm>
        <a:prstGeom prst="roundRect">
          <a:avLst/>
        </a:prstGeom>
        <a:gradFill rotWithShape="0">
          <a:gsLst>
            <a:gs pos="0">
              <a:schemeClr val="accent4">
                <a:hueOff val="9800891"/>
                <a:satOff val="-40777"/>
                <a:lumOff val="9608"/>
                <a:alphaOff val="0"/>
                <a:lumMod val="110000"/>
                <a:satMod val="105000"/>
                <a:tint val="67000"/>
              </a:schemeClr>
            </a:gs>
            <a:gs pos="50000">
              <a:schemeClr val="accent4">
                <a:hueOff val="9800891"/>
                <a:satOff val="-40777"/>
                <a:lumOff val="9608"/>
                <a:alphaOff val="0"/>
                <a:lumMod val="105000"/>
                <a:satMod val="103000"/>
                <a:tint val="73000"/>
              </a:schemeClr>
            </a:gs>
            <a:gs pos="100000">
              <a:schemeClr val="accent4">
                <a:hueOff val="9800891"/>
                <a:satOff val="-40777"/>
                <a:lumOff val="960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fr-FR" sz="3000" b="1" kern="1200" dirty="0" smtClean="0"/>
            <a:t>6 compétences</a:t>
          </a:r>
          <a:endParaRPr lang="fr-FR" sz="3000" b="1" kern="1200" dirty="0"/>
        </a:p>
      </dsp:txBody>
      <dsp:txXfrm>
        <a:off x="8367464" y="1765384"/>
        <a:ext cx="2392445" cy="19942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5B86F9-6A52-4D4C-BBF1-E1C6DCBBE46E}">
      <dsp:nvSpPr>
        <dsp:cNvPr id="0" name=""/>
        <dsp:cNvSpPr/>
      </dsp:nvSpPr>
      <dsp:spPr>
        <a:xfrm>
          <a:off x="2874" y="99960"/>
          <a:ext cx="2803010" cy="865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fr-FR" sz="2800" kern="1200" dirty="0"/>
            <a:t>Tri des déchets</a:t>
          </a:r>
        </a:p>
      </dsp:txBody>
      <dsp:txXfrm>
        <a:off x="2874" y="99960"/>
        <a:ext cx="2803010" cy="865176"/>
      </dsp:txXfrm>
    </dsp:sp>
    <dsp:sp modelId="{B8DA828B-638E-4697-9EBE-F681E77E65A5}">
      <dsp:nvSpPr>
        <dsp:cNvPr id="0" name=""/>
        <dsp:cNvSpPr/>
      </dsp:nvSpPr>
      <dsp:spPr>
        <a:xfrm>
          <a:off x="2874" y="965136"/>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ARS 95</a:t>
          </a:r>
        </a:p>
        <a:p>
          <a:pPr marL="228600" lvl="1" indent="-228600" algn="l" defTabSz="1155700">
            <a:lnSpc>
              <a:spcPct val="90000"/>
            </a:lnSpc>
            <a:spcBef>
              <a:spcPct val="0"/>
            </a:spcBef>
            <a:spcAft>
              <a:spcPct val="15000"/>
            </a:spcAft>
            <a:buChar char="••"/>
          </a:pPr>
          <a:r>
            <a:rPr lang="fr-FR" sz="2600" kern="1200" dirty="0"/>
            <a:t>La FABRICA</a:t>
          </a:r>
        </a:p>
        <a:p>
          <a:pPr marL="228600" lvl="1" indent="-228600" algn="l" defTabSz="1155700">
            <a:lnSpc>
              <a:spcPct val="90000"/>
            </a:lnSpc>
            <a:spcBef>
              <a:spcPct val="0"/>
            </a:spcBef>
            <a:spcAft>
              <a:spcPct val="15000"/>
            </a:spcAft>
            <a:buChar char="••"/>
          </a:pPr>
          <a:r>
            <a:rPr lang="fr-FR" sz="2600" kern="1200" dirty="0"/>
            <a:t>Organisme de formation à désigner</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en février 2024</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dsp:txBody>
      <dsp:txXfrm>
        <a:off x="2874" y="965136"/>
        <a:ext cx="2803010" cy="4353570"/>
      </dsp:txXfrm>
    </dsp:sp>
    <dsp:sp modelId="{0A1F042C-CA88-4C4B-8502-1904672E92DB}">
      <dsp:nvSpPr>
        <dsp:cNvPr id="0" name=""/>
        <dsp:cNvSpPr/>
      </dsp:nvSpPr>
      <dsp:spPr>
        <a:xfrm>
          <a:off x="3198306" y="99960"/>
          <a:ext cx="2803010" cy="86517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a:t>Aide à la personne</a:t>
          </a:r>
        </a:p>
      </dsp:txBody>
      <dsp:txXfrm>
        <a:off x="3198306" y="99960"/>
        <a:ext cx="2803010" cy="865176"/>
      </dsp:txXfrm>
    </dsp:sp>
    <dsp:sp modelId="{7CABB4FD-A648-4E7E-ABFE-89E6B9FE2866}">
      <dsp:nvSpPr>
        <dsp:cNvPr id="0" name=""/>
        <dsp:cNvSpPr/>
      </dsp:nvSpPr>
      <dsp:spPr>
        <a:xfrm>
          <a:off x="3198306" y="965136"/>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Assist-famille Formation</a:t>
          </a:r>
        </a:p>
        <a:p>
          <a:pPr marL="228600" lvl="1" indent="-228600" algn="l" defTabSz="1155700">
            <a:lnSpc>
              <a:spcPct val="90000"/>
            </a:lnSpc>
            <a:spcBef>
              <a:spcPct val="0"/>
            </a:spcBef>
            <a:spcAft>
              <a:spcPct val="15000"/>
            </a:spcAft>
            <a:buChar char="••"/>
          </a:pPr>
          <a:r>
            <a:rPr lang="fr-FR" sz="2600" kern="1200" dirty="0"/>
            <a:t>GEIQ Aide à domicile 95</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le 17 janvier 2023</a:t>
          </a:r>
        </a:p>
      </dsp:txBody>
      <dsp:txXfrm>
        <a:off x="3198306" y="965136"/>
        <a:ext cx="2803010" cy="4353570"/>
      </dsp:txXfrm>
    </dsp:sp>
    <dsp:sp modelId="{988A0A5F-0F10-4031-BE05-394B88DE6F48}">
      <dsp:nvSpPr>
        <dsp:cNvPr id="0" name=""/>
        <dsp:cNvSpPr/>
      </dsp:nvSpPr>
      <dsp:spPr>
        <a:xfrm>
          <a:off x="6393737" y="21834"/>
          <a:ext cx="2803010" cy="1177677"/>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fr-FR" sz="2400" kern="1200" dirty="0"/>
            <a:t>Installation d’un poste informatique</a:t>
          </a:r>
        </a:p>
      </dsp:txBody>
      <dsp:txXfrm>
        <a:off x="6393737" y="21834"/>
        <a:ext cx="2803010" cy="1177677"/>
      </dsp:txXfrm>
    </dsp:sp>
    <dsp:sp modelId="{18D66978-00DD-4D86-89F9-7633D3D7CD59}">
      <dsp:nvSpPr>
        <dsp:cNvPr id="0" name=""/>
        <dsp:cNvSpPr/>
      </dsp:nvSpPr>
      <dsp:spPr>
        <a:xfrm>
          <a:off x="6393737" y="1043262"/>
          <a:ext cx="2803010" cy="4353570"/>
        </a:xfrm>
        <a:prstGeom prst="rect">
          <a:avLst/>
        </a:prstGeom>
        <a:solidFill>
          <a:schemeClr val="accent6">
            <a:lumMod val="20000"/>
            <a:lumOff val="80000"/>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8684" tIns="138684" rIns="184912" bIns="208026" numCol="1" spcCol="1270" anchor="t" anchorCtr="0">
          <a:noAutofit/>
        </a:bodyPr>
        <a:lstStyle/>
        <a:p>
          <a:pPr marL="228600" lvl="1" indent="-228600" algn="l" defTabSz="1155700">
            <a:lnSpc>
              <a:spcPct val="90000"/>
            </a:lnSpc>
            <a:spcBef>
              <a:spcPct val="0"/>
            </a:spcBef>
            <a:spcAft>
              <a:spcPct val="15000"/>
            </a:spcAft>
            <a:buChar char="••"/>
          </a:pPr>
          <a:r>
            <a:rPr lang="fr-FR" sz="2600" kern="1200" dirty="0"/>
            <a:t>MMS Informatique</a:t>
          </a:r>
        </a:p>
        <a:p>
          <a:pPr marL="228600" lvl="1" indent="-228600" algn="l" defTabSz="1155700">
            <a:lnSpc>
              <a:spcPct val="90000"/>
            </a:lnSpc>
            <a:spcBef>
              <a:spcPct val="0"/>
            </a:spcBef>
            <a:spcAft>
              <a:spcPct val="15000"/>
            </a:spcAft>
            <a:buChar char="••"/>
          </a:pPr>
          <a:r>
            <a:rPr lang="fr-FR" sz="2600" kern="1200" dirty="0"/>
            <a:t>GRETA</a:t>
          </a:r>
        </a:p>
        <a:p>
          <a:pPr marL="228600" lvl="1" indent="-228600" algn="l" defTabSz="1155700">
            <a:lnSpc>
              <a:spcPct val="90000"/>
            </a:lnSpc>
            <a:spcBef>
              <a:spcPct val="0"/>
            </a:spcBef>
            <a:spcAft>
              <a:spcPct val="15000"/>
            </a:spcAft>
            <a:buChar char="••"/>
          </a:pPr>
          <a:r>
            <a:rPr lang="fr-FR" sz="2600" kern="1200" dirty="0"/>
            <a:t>EBE CESIL</a:t>
          </a:r>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endParaRPr lang="fr-FR" sz="2600" kern="1200" dirty="0"/>
        </a:p>
        <a:p>
          <a:pPr marL="228600" lvl="1" indent="-228600" algn="l" defTabSz="1155700">
            <a:lnSpc>
              <a:spcPct val="90000"/>
            </a:lnSpc>
            <a:spcBef>
              <a:spcPct val="0"/>
            </a:spcBef>
            <a:spcAft>
              <a:spcPct val="15000"/>
            </a:spcAft>
            <a:buChar char="••"/>
          </a:pPr>
          <a:r>
            <a:rPr lang="fr-FR" sz="2600" kern="1200" dirty="0">
              <a:solidFill>
                <a:srgbClr val="00B0F0"/>
              </a:solidFill>
            </a:rPr>
            <a:t>Réunion le 13 et 21 janvier 2023</a:t>
          </a:r>
        </a:p>
      </dsp:txBody>
      <dsp:txXfrm>
        <a:off x="6393737" y="1043262"/>
        <a:ext cx="2803010" cy="4353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C3942-C54B-4A02-972B-6CCF877599E0}">
      <dsp:nvSpPr>
        <dsp:cNvPr id="0" name=""/>
        <dsp:cNvSpPr/>
      </dsp:nvSpPr>
      <dsp:spPr>
        <a:xfrm>
          <a:off x="182719" y="0"/>
          <a:ext cx="2070821" cy="388961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F25B9D-46A7-4733-92E4-BAAB2F036B33}">
      <dsp:nvSpPr>
        <dsp:cNvPr id="0" name=""/>
        <dsp:cNvSpPr/>
      </dsp:nvSpPr>
      <dsp:spPr>
        <a:xfrm>
          <a:off x="452992" y="1166883"/>
          <a:ext cx="1530276" cy="15558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fr-FR" sz="2400" b="1" kern="1200" dirty="0"/>
            <a:t>30 bonnes pratiques</a:t>
          </a:r>
          <a:endParaRPr lang="fr-FR" sz="2400" kern="1200" dirty="0"/>
        </a:p>
      </dsp:txBody>
      <dsp:txXfrm>
        <a:off x="527694" y="1241585"/>
        <a:ext cx="1380872" cy="14064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F598B-B0DB-484A-A2EE-0B4F1A8EA215}">
      <dsp:nvSpPr>
        <dsp:cNvPr id="0" name=""/>
        <dsp:cNvSpPr/>
      </dsp:nvSpPr>
      <dsp:spPr>
        <a:xfrm>
          <a:off x="0" y="416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D3764E-9104-4600-85D2-2BB180AC1E0D}">
      <dsp:nvSpPr>
        <dsp:cNvPr id="0" name=""/>
        <dsp:cNvSpPr/>
      </dsp:nvSpPr>
      <dsp:spPr>
        <a:xfrm>
          <a:off x="494738" y="47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lvl="0" algn="l" defTabSz="711200">
            <a:lnSpc>
              <a:spcPct val="90000"/>
            </a:lnSpc>
            <a:spcBef>
              <a:spcPct val="0"/>
            </a:spcBef>
            <a:spcAft>
              <a:spcPct val="35000"/>
            </a:spcAft>
          </a:pPr>
          <a:r>
            <a:rPr lang="fr-FR" sz="1600" kern="1200" dirty="0"/>
            <a:t>Guide de procédure : exemple Alcum</a:t>
          </a:r>
        </a:p>
      </dsp:txBody>
      <dsp:txXfrm>
        <a:off x="530764" y="83172"/>
        <a:ext cx="6854286" cy="665948"/>
      </dsp:txXfrm>
    </dsp:sp>
    <dsp:sp modelId="{2A0BC7BC-D606-4CCB-AD99-2DCAC8BB87EB}">
      <dsp:nvSpPr>
        <dsp:cNvPr id="0" name=""/>
        <dsp:cNvSpPr/>
      </dsp:nvSpPr>
      <dsp:spPr>
        <a:xfrm>
          <a:off x="0" y="1550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8C3646-D502-47F4-94DB-73276700586C}">
      <dsp:nvSpPr>
        <dsp:cNvPr id="0" name=""/>
        <dsp:cNvSpPr/>
      </dsp:nvSpPr>
      <dsp:spPr>
        <a:xfrm>
          <a:off x="494738" y="1181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lvl="0" algn="l" defTabSz="711200">
            <a:lnSpc>
              <a:spcPct val="90000"/>
            </a:lnSpc>
            <a:spcBef>
              <a:spcPct val="0"/>
            </a:spcBef>
            <a:spcAft>
              <a:spcPct val="35000"/>
            </a:spcAft>
          </a:pPr>
          <a:r>
            <a:rPr lang="fr-FR" sz="1600" kern="1200" dirty="0"/>
            <a:t>Sondage de 12  entreprises membre du GEIQ</a:t>
          </a:r>
        </a:p>
      </dsp:txBody>
      <dsp:txXfrm>
        <a:off x="530764" y="1217172"/>
        <a:ext cx="6854286" cy="665948"/>
      </dsp:txXfrm>
    </dsp:sp>
    <dsp:sp modelId="{470F50D1-2421-4AA5-BE77-8876E7FC1AD0}">
      <dsp:nvSpPr>
        <dsp:cNvPr id="0" name=""/>
        <dsp:cNvSpPr/>
      </dsp:nvSpPr>
      <dsp:spPr>
        <a:xfrm>
          <a:off x="0" y="2684146"/>
          <a:ext cx="9894768" cy="63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31A7B16-2788-4B22-8B26-9F44324E6B79}">
      <dsp:nvSpPr>
        <dsp:cNvPr id="0" name=""/>
        <dsp:cNvSpPr/>
      </dsp:nvSpPr>
      <dsp:spPr>
        <a:xfrm>
          <a:off x="494738" y="2315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lvl="0" algn="l" defTabSz="711200">
            <a:lnSpc>
              <a:spcPct val="90000"/>
            </a:lnSpc>
            <a:spcBef>
              <a:spcPct val="0"/>
            </a:spcBef>
            <a:spcAft>
              <a:spcPct val="35000"/>
            </a:spcAft>
          </a:pPr>
          <a:r>
            <a:rPr lang="fr-FR" sz="1600" kern="1200" dirty="0"/>
            <a:t>Mise en situation filmée  </a:t>
          </a:r>
        </a:p>
      </dsp:txBody>
      <dsp:txXfrm>
        <a:off x="530764" y="2351172"/>
        <a:ext cx="6854286" cy="665948"/>
      </dsp:txXfrm>
    </dsp:sp>
    <dsp:sp modelId="{96EAE501-91C6-49A3-9506-EA361CB01239}">
      <dsp:nvSpPr>
        <dsp:cNvPr id="0" name=""/>
        <dsp:cNvSpPr/>
      </dsp:nvSpPr>
      <dsp:spPr>
        <a:xfrm>
          <a:off x="0" y="3818146"/>
          <a:ext cx="9894768" cy="6632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19D1F5-E37F-4182-8409-4C19B7D29080}">
      <dsp:nvSpPr>
        <dsp:cNvPr id="0" name=""/>
        <dsp:cNvSpPr/>
      </dsp:nvSpPr>
      <dsp:spPr>
        <a:xfrm>
          <a:off x="494738" y="3449146"/>
          <a:ext cx="6926338"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799" tIns="0" rIns="261799" bIns="0" numCol="1" spcCol="1270" anchor="ctr" anchorCtr="0">
          <a:noAutofit/>
        </a:bodyPr>
        <a:lstStyle/>
        <a:p>
          <a:pPr lvl="0" algn="l" defTabSz="711200">
            <a:lnSpc>
              <a:spcPct val="90000"/>
            </a:lnSpc>
            <a:spcBef>
              <a:spcPct val="0"/>
            </a:spcBef>
            <a:spcAft>
              <a:spcPct val="35000"/>
            </a:spcAft>
          </a:pPr>
          <a:r>
            <a:rPr lang="fr-FR" sz="1600" kern="1200" dirty="0"/>
            <a:t>Module commun relatif à la connaissance de la personne et de son environnement</a:t>
          </a:r>
        </a:p>
      </dsp:txBody>
      <dsp:txXfrm>
        <a:off x="530764" y="3485172"/>
        <a:ext cx="6854286" cy="66594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C746F4F-0847-4955-8DCD-B11D54B1E04B}" type="datetimeFigureOut">
              <a:rPr lang="fr-BE" smtClean="0"/>
              <a:t>24-01-23</a:t>
            </a:fld>
            <a:endParaRPr lang="fr-BE" dirty="0"/>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BE" dirty="0"/>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D179366-85A6-4BC1-9913-1021E75C9902}" type="slidenum">
              <a:rPr lang="fr-BE" smtClean="0"/>
              <a:t>‹N°›</a:t>
            </a:fld>
            <a:endParaRPr lang="fr-BE" dirty="0"/>
          </a:p>
        </p:txBody>
      </p:sp>
    </p:spTree>
    <p:extLst>
      <p:ext uri="{BB962C8B-B14F-4D97-AF65-F5344CB8AC3E}">
        <p14:creationId xmlns:p14="http://schemas.microsoft.com/office/powerpoint/2010/main" val="131527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2DF289-E061-3C97-580D-27A6C838AA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a:extLst>
              <a:ext uri="{FF2B5EF4-FFF2-40B4-BE49-F238E27FC236}">
                <a16:creationId xmlns:a16="http://schemas.microsoft.com/office/drawing/2014/main" id="{06B14798-956F-4670-2775-7B035403E0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BE"/>
          </a:p>
        </p:txBody>
      </p:sp>
      <p:sp>
        <p:nvSpPr>
          <p:cNvPr id="4" name="Espace réservé de la date 3">
            <a:extLst>
              <a:ext uri="{FF2B5EF4-FFF2-40B4-BE49-F238E27FC236}">
                <a16:creationId xmlns:a16="http://schemas.microsoft.com/office/drawing/2014/main" id="{075D92C1-AC49-D56B-678B-3178D7D5CAF9}"/>
              </a:ext>
            </a:extLst>
          </p:cNvPr>
          <p:cNvSpPr>
            <a:spLocks noGrp="1"/>
          </p:cNvSpPr>
          <p:nvPr>
            <p:ph type="dt" sz="half" idx="10"/>
          </p:nvPr>
        </p:nvSpPr>
        <p:spPr/>
        <p:txBody>
          <a:bodyPr/>
          <a:lstStyle/>
          <a:p>
            <a:fld id="{0C203A1E-7731-43E8-ABA1-D0BA2C7C0F8E}" type="datetime1">
              <a:rPr lang="fr-BE" smtClean="0"/>
              <a:t>24-01-23</a:t>
            </a:fld>
            <a:endParaRPr lang="fr-BE" dirty="0"/>
          </a:p>
        </p:txBody>
      </p:sp>
      <p:sp>
        <p:nvSpPr>
          <p:cNvPr id="5" name="Espace réservé du pied de page 4">
            <a:extLst>
              <a:ext uri="{FF2B5EF4-FFF2-40B4-BE49-F238E27FC236}">
                <a16:creationId xmlns:a16="http://schemas.microsoft.com/office/drawing/2014/main" id="{A8C99222-0215-D448-FCB8-BA9ED1B1FE15}"/>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93D90079-9FCF-936B-AFED-656FD275FDD4}"/>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168238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C99BC1-2E0B-0C4C-93FF-877D0622B061}"/>
              </a:ext>
            </a:extLst>
          </p:cNvPr>
          <p:cNvSpPr>
            <a:spLocks noGrp="1"/>
          </p:cNvSpPr>
          <p:nvPr>
            <p:ph type="title"/>
          </p:nvPr>
        </p:nvSpPr>
        <p:spPr/>
        <p:txBody>
          <a:bodyPr/>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DC3D6F16-5A44-76D8-5BF3-F5124D73FBF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782329B4-8612-E8B8-AA68-CDFC533219AC}"/>
              </a:ext>
            </a:extLst>
          </p:cNvPr>
          <p:cNvSpPr>
            <a:spLocks noGrp="1"/>
          </p:cNvSpPr>
          <p:nvPr>
            <p:ph type="dt" sz="half" idx="10"/>
          </p:nvPr>
        </p:nvSpPr>
        <p:spPr/>
        <p:txBody>
          <a:bodyPr/>
          <a:lstStyle/>
          <a:p>
            <a:fld id="{55066C93-8454-49E6-977E-83E7778F612A}" type="datetime1">
              <a:rPr lang="fr-BE" smtClean="0"/>
              <a:t>24-01-23</a:t>
            </a:fld>
            <a:endParaRPr lang="fr-BE" dirty="0"/>
          </a:p>
        </p:txBody>
      </p:sp>
      <p:sp>
        <p:nvSpPr>
          <p:cNvPr id="5" name="Espace réservé du pied de page 4">
            <a:extLst>
              <a:ext uri="{FF2B5EF4-FFF2-40B4-BE49-F238E27FC236}">
                <a16:creationId xmlns:a16="http://schemas.microsoft.com/office/drawing/2014/main" id="{1EC6154F-AC0F-0673-B3A2-5792DC3A68C6}"/>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8725DAE9-EDA9-B9ED-1981-11C4DA42DD3B}"/>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3733514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75FB259-DAA8-660A-7F9D-CD2A72EF4EC1}"/>
              </a:ext>
            </a:extLst>
          </p:cNvPr>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a:extLst>
              <a:ext uri="{FF2B5EF4-FFF2-40B4-BE49-F238E27FC236}">
                <a16:creationId xmlns:a16="http://schemas.microsoft.com/office/drawing/2014/main" id="{A2B0338D-CAAD-2A5F-88D1-B787EB05AEE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9DB26CD3-1AD9-06FD-76FE-678D1ABC0705}"/>
              </a:ext>
            </a:extLst>
          </p:cNvPr>
          <p:cNvSpPr>
            <a:spLocks noGrp="1"/>
          </p:cNvSpPr>
          <p:nvPr>
            <p:ph type="dt" sz="half" idx="10"/>
          </p:nvPr>
        </p:nvSpPr>
        <p:spPr/>
        <p:txBody>
          <a:bodyPr/>
          <a:lstStyle/>
          <a:p>
            <a:fld id="{96F48103-A2A6-40F1-873A-158EF79B2365}" type="datetime1">
              <a:rPr lang="fr-BE" smtClean="0"/>
              <a:t>24-01-23</a:t>
            </a:fld>
            <a:endParaRPr lang="fr-BE" dirty="0"/>
          </a:p>
        </p:txBody>
      </p:sp>
      <p:sp>
        <p:nvSpPr>
          <p:cNvPr id="5" name="Espace réservé du pied de page 4">
            <a:extLst>
              <a:ext uri="{FF2B5EF4-FFF2-40B4-BE49-F238E27FC236}">
                <a16:creationId xmlns:a16="http://schemas.microsoft.com/office/drawing/2014/main" id="{0B27AABA-0A77-050F-D76F-F86EBECFCCA9}"/>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387397C9-4BA7-78A9-EEC7-5008FE522E45}"/>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373403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B56691-9350-6AEC-1A63-7883B2FFFC5F}"/>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3F2E4BEA-EE09-F5EE-B6F8-B7AE2E43F36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DA562808-884F-100D-2901-27C8102FA809}"/>
              </a:ext>
            </a:extLst>
          </p:cNvPr>
          <p:cNvSpPr>
            <a:spLocks noGrp="1"/>
          </p:cNvSpPr>
          <p:nvPr>
            <p:ph type="dt" sz="half" idx="10"/>
          </p:nvPr>
        </p:nvSpPr>
        <p:spPr/>
        <p:txBody>
          <a:bodyPr/>
          <a:lstStyle/>
          <a:p>
            <a:fld id="{E64552FB-6CA6-4024-8E37-871DEE4569DD}" type="datetime1">
              <a:rPr lang="fr-BE" smtClean="0"/>
              <a:t>24-01-23</a:t>
            </a:fld>
            <a:endParaRPr lang="fr-BE" dirty="0"/>
          </a:p>
        </p:txBody>
      </p:sp>
      <p:sp>
        <p:nvSpPr>
          <p:cNvPr id="5" name="Espace réservé du pied de page 4">
            <a:extLst>
              <a:ext uri="{FF2B5EF4-FFF2-40B4-BE49-F238E27FC236}">
                <a16:creationId xmlns:a16="http://schemas.microsoft.com/office/drawing/2014/main" id="{144BF575-ECFD-2D84-1221-50619D5B84BE}"/>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F10D5EF3-C0A7-32C0-C3E8-4DDEEA3B2288}"/>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754325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5483A-7590-8BC0-6C1A-93A886D04EA4}"/>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a:extLst>
              <a:ext uri="{FF2B5EF4-FFF2-40B4-BE49-F238E27FC236}">
                <a16:creationId xmlns:a16="http://schemas.microsoft.com/office/drawing/2014/main" id="{C4C3AC83-1BA5-4723-A66A-81B8AB036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4126E52C-C472-708F-4614-18418C26F478}"/>
              </a:ext>
            </a:extLst>
          </p:cNvPr>
          <p:cNvSpPr>
            <a:spLocks noGrp="1"/>
          </p:cNvSpPr>
          <p:nvPr>
            <p:ph type="dt" sz="half" idx="10"/>
          </p:nvPr>
        </p:nvSpPr>
        <p:spPr/>
        <p:txBody>
          <a:bodyPr/>
          <a:lstStyle/>
          <a:p>
            <a:fld id="{4EDBD43B-CDDC-4C63-995F-539D7D183B55}" type="datetime1">
              <a:rPr lang="fr-BE" smtClean="0"/>
              <a:t>24-01-23</a:t>
            </a:fld>
            <a:endParaRPr lang="fr-BE" dirty="0"/>
          </a:p>
        </p:txBody>
      </p:sp>
      <p:sp>
        <p:nvSpPr>
          <p:cNvPr id="5" name="Espace réservé du pied de page 4">
            <a:extLst>
              <a:ext uri="{FF2B5EF4-FFF2-40B4-BE49-F238E27FC236}">
                <a16:creationId xmlns:a16="http://schemas.microsoft.com/office/drawing/2014/main" id="{0092135E-B201-C9A0-ABA1-E59C8A2231CD}"/>
              </a:ext>
            </a:extLst>
          </p:cNvPr>
          <p:cNvSpPr>
            <a:spLocks noGrp="1"/>
          </p:cNvSpPr>
          <p:nvPr>
            <p:ph type="ftr" sz="quarter" idx="11"/>
          </p:nvPr>
        </p:nvSpPr>
        <p:spPr/>
        <p:txBody>
          <a:bodyPr/>
          <a:lstStyle/>
          <a:p>
            <a:endParaRPr lang="fr-BE" dirty="0"/>
          </a:p>
        </p:txBody>
      </p:sp>
      <p:sp>
        <p:nvSpPr>
          <p:cNvPr id="6" name="Espace réservé du numéro de diapositive 5">
            <a:extLst>
              <a:ext uri="{FF2B5EF4-FFF2-40B4-BE49-F238E27FC236}">
                <a16:creationId xmlns:a16="http://schemas.microsoft.com/office/drawing/2014/main" id="{22B200AE-554C-6F1C-CE30-77635E250C2D}"/>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883209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915C99-B2A6-60BF-01CC-CC1D46A2437D}"/>
              </a:ext>
            </a:extLst>
          </p:cNvPr>
          <p:cNvSpPr>
            <a:spLocks noGrp="1"/>
          </p:cNvSpPr>
          <p:nvPr>
            <p:ph type="title"/>
          </p:nvPr>
        </p:nvSpPr>
        <p:spPr/>
        <p:txBody>
          <a:bodyPr/>
          <a:lstStyle/>
          <a:p>
            <a:r>
              <a:rPr lang="fr-FR"/>
              <a:t>Modifiez le style du titre</a:t>
            </a:r>
            <a:endParaRPr lang="fr-BE"/>
          </a:p>
        </p:txBody>
      </p:sp>
      <p:sp>
        <p:nvSpPr>
          <p:cNvPr id="3" name="Espace réservé du contenu 2">
            <a:extLst>
              <a:ext uri="{FF2B5EF4-FFF2-40B4-BE49-F238E27FC236}">
                <a16:creationId xmlns:a16="http://schemas.microsoft.com/office/drawing/2014/main" id="{00B0B36A-DEEA-EE1E-722E-8E2A5B5E34F7}"/>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a:extLst>
              <a:ext uri="{FF2B5EF4-FFF2-40B4-BE49-F238E27FC236}">
                <a16:creationId xmlns:a16="http://schemas.microsoft.com/office/drawing/2014/main" id="{E2E616D5-9694-A876-B4E5-7268AA2CE44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a:extLst>
              <a:ext uri="{FF2B5EF4-FFF2-40B4-BE49-F238E27FC236}">
                <a16:creationId xmlns:a16="http://schemas.microsoft.com/office/drawing/2014/main" id="{F8ADC792-A727-93C3-CC6A-D1FDA8DDB4B2}"/>
              </a:ext>
            </a:extLst>
          </p:cNvPr>
          <p:cNvSpPr>
            <a:spLocks noGrp="1"/>
          </p:cNvSpPr>
          <p:nvPr>
            <p:ph type="dt" sz="half" idx="10"/>
          </p:nvPr>
        </p:nvSpPr>
        <p:spPr/>
        <p:txBody>
          <a:bodyPr/>
          <a:lstStyle/>
          <a:p>
            <a:fld id="{8E7CA350-4DD0-4B88-BD30-4D8548745DBB}" type="datetime1">
              <a:rPr lang="fr-BE" smtClean="0"/>
              <a:t>24-01-23</a:t>
            </a:fld>
            <a:endParaRPr lang="fr-BE" dirty="0"/>
          </a:p>
        </p:txBody>
      </p:sp>
      <p:sp>
        <p:nvSpPr>
          <p:cNvPr id="6" name="Espace réservé du pied de page 5">
            <a:extLst>
              <a:ext uri="{FF2B5EF4-FFF2-40B4-BE49-F238E27FC236}">
                <a16:creationId xmlns:a16="http://schemas.microsoft.com/office/drawing/2014/main" id="{51FE971B-B5D2-34B3-1958-C7926485E856}"/>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EDB7549C-7981-4458-016B-1462ABF73294}"/>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244235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FB46F5-C92F-AAD9-CACF-B467F204EA03}"/>
              </a:ext>
            </a:extLst>
          </p:cNvPr>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A2E41E54-9D02-56EC-121B-4D5AB57FA2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639FE54-5D38-66B0-0FA5-6E214DD734D6}"/>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a:extLst>
              <a:ext uri="{FF2B5EF4-FFF2-40B4-BE49-F238E27FC236}">
                <a16:creationId xmlns:a16="http://schemas.microsoft.com/office/drawing/2014/main" id="{A0EABCE8-6FFB-1839-E469-7FC658DAAD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D249723-657B-3D7A-6160-41A86944A55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a:extLst>
              <a:ext uri="{FF2B5EF4-FFF2-40B4-BE49-F238E27FC236}">
                <a16:creationId xmlns:a16="http://schemas.microsoft.com/office/drawing/2014/main" id="{9971EDBB-A1F6-51A8-8C67-5580BBA1F874}"/>
              </a:ext>
            </a:extLst>
          </p:cNvPr>
          <p:cNvSpPr>
            <a:spLocks noGrp="1"/>
          </p:cNvSpPr>
          <p:nvPr>
            <p:ph type="dt" sz="half" idx="10"/>
          </p:nvPr>
        </p:nvSpPr>
        <p:spPr/>
        <p:txBody>
          <a:bodyPr/>
          <a:lstStyle/>
          <a:p>
            <a:fld id="{6C02EAAF-31AC-4C26-A1B0-4737E7BFD16D}" type="datetime1">
              <a:rPr lang="fr-BE" smtClean="0"/>
              <a:t>24-01-23</a:t>
            </a:fld>
            <a:endParaRPr lang="fr-BE" dirty="0"/>
          </a:p>
        </p:txBody>
      </p:sp>
      <p:sp>
        <p:nvSpPr>
          <p:cNvPr id="8" name="Espace réservé du pied de page 7">
            <a:extLst>
              <a:ext uri="{FF2B5EF4-FFF2-40B4-BE49-F238E27FC236}">
                <a16:creationId xmlns:a16="http://schemas.microsoft.com/office/drawing/2014/main" id="{A362BAA6-E02B-D8D4-63F6-A2A9A44559B5}"/>
              </a:ext>
            </a:extLst>
          </p:cNvPr>
          <p:cNvSpPr>
            <a:spLocks noGrp="1"/>
          </p:cNvSpPr>
          <p:nvPr>
            <p:ph type="ftr" sz="quarter" idx="11"/>
          </p:nvPr>
        </p:nvSpPr>
        <p:spPr/>
        <p:txBody>
          <a:bodyPr/>
          <a:lstStyle/>
          <a:p>
            <a:endParaRPr lang="fr-BE" dirty="0"/>
          </a:p>
        </p:txBody>
      </p:sp>
      <p:sp>
        <p:nvSpPr>
          <p:cNvPr id="9" name="Espace réservé du numéro de diapositive 8">
            <a:extLst>
              <a:ext uri="{FF2B5EF4-FFF2-40B4-BE49-F238E27FC236}">
                <a16:creationId xmlns:a16="http://schemas.microsoft.com/office/drawing/2014/main" id="{129809CB-FD48-2BC9-1AE6-6A0F15FF5195}"/>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8982912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756C41-3223-083D-42C8-577AEA31F162}"/>
              </a:ext>
            </a:extLst>
          </p:cNvPr>
          <p:cNvSpPr>
            <a:spLocks noGrp="1"/>
          </p:cNvSpPr>
          <p:nvPr>
            <p:ph type="title"/>
          </p:nvPr>
        </p:nvSpPr>
        <p:spPr/>
        <p:txBody>
          <a:bodyPr/>
          <a:lstStyle/>
          <a:p>
            <a:r>
              <a:rPr lang="fr-FR"/>
              <a:t>Modifiez le style du titre</a:t>
            </a:r>
            <a:endParaRPr lang="fr-BE"/>
          </a:p>
        </p:txBody>
      </p:sp>
      <p:sp>
        <p:nvSpPr>
          <p:cNvPr id="3" name="Espace réservé de la date 2">
            <a:extLst>
              <a:ext uri="{FF2B5EF4-FFF2-40B4-BE49-F238E27FC236}">
                <a16:creationId xmlns:a16="http://schemas.microsoft.com/office/drawing/2014/main" id="{9C925BD6-EA71-90EA-ACF4-42B78C4070B5}"/>
              </a:ext>
            </a:extLst>
          </p:cNvPr>
          <p:cNvSpPr>
            <a:spLocks noGrp="1"/>
          </p:cNvSpPr>
          <p:nvPr>
            <p:ph type="dt" sz="half" idx="10"/>
          </p:nvPr>
        </p:nvSpPr>
        <p:spPr/>
        <p:txBody>
          <a:bodyPr/>
          <a:lstStyle/>
          <a:p>
            <a:fld id="{9F8F621D-B294-4405-A176-80E80FEDF334}" type="datetime1">
              <a:rPr lang="fr-BE" smtClean="0"/>
              <a:t>24-01-23</a:t>
            </a:fld>
            <a:endParaRPr lang="fr-BE" dirty="0"/>
          </a:p>
        </p:txBody>
      </p:sp>
      <p:sp>
        <p:nvSpPr>
          <p:cNvPr id="4" name="Espace réservé du pied de page 3">
            <a:extLst>
              <a:ext uri="{FF2B5EF4-FFF2-40B4-BE49-F238E27FC236}">
                <a16:creationId xmlns:a16="http://schemas.microsoft.com/office/drawing/2014/main" id="{4AA813EC-DC9F-C18D-F8B8-D2EB74296340}"/>
              </a:ext>
            </a:extLst>
          </p:cNvPr>
          <p:cNvSpPr>
            <a:spLocks noGrp="1"/>
          </p:cNvSpPr>
          <p:nvPr>
            <p:ph type="ftr" sz="quarter" idx="11"/>
          </p:nvPr>
        </p:nvSpPr>
        <p:spPr/>
        <p:txBody>
          <a:bodyPr/>
          <a:lstStyle/>
          <a:p>
            <a:endParaRPr lang="fr-BE" dirty="0"/>
          </a:p>
        </p:txBody>
      </p:sp>
      <p:sp>
        <p:nvSpPr>
          <p:cNvPr id="5" name="Espace réservé du numéro de diapositive 4">
            <a:extLst>
              <a:ext uri="{FF2B5EF4-FFF2-40B4-BE49-F238E27FC236}">
                <a16:creationId xmlns:a16="http://schemas.microsoft.com/office/drawing/2014/main" id="{DD54E530-D78E-A618-06C5-709B5ECF2B28}"/>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11269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39204B4-BCF3-534B-5576-EB5BC4E7923D}"/>
              </a:ext>
            </a:extLst>
          </p:cNvPr>
          <p:cNvSpPr>
            <a:spLocks noGrp="1"/>
          </p:cNvSpPr>
          <p:nvPr>
            <p:ph type="dt" sz="half" idx="10"/>
          </p:nvPr>
        </p:nvSpPr>
        <p:spPr/>
        <p:txBody>
          <a:bodyPr/>
          <a:lstStyle/>
          <a:p>
            <a:fld id="{CDDF2568-F763-42B6-8C18-714030C3C6C9}" type="datetime1">
              <a:rPr lang="fr-BE" smtClean="0"/>
              <a:t>24-01-23</a:t>
            </a:fld>
            <a:endParaRPr lang="fr-BE" dirty="0"/>
          </a:p>
        </p:txBody>
      </p:sp>
      <p:sp>
        <p:nvSpPr>
          <p:cNvPr id="3" name="Espace réservé du pied de page 2">
            <a:extLst>
              <a:ext uri="{FF2B5EF4-FFF2-40B4-BE49-F238E27FC236}">
                <a16:creationId xmlns:a16="http://schemas.microsoft.com/office/drawing/2014/main" id="{E0D74FCC-25D3-3612-62E5-44CA8E742308}"/>
              </a:ext>
            </a:extLst>
          </p:cNvPr>
          <p:cNvSpPr>
            <a:spLocks noGrp="1"/>
          </p:cNvSpPr>
          <p:nvPr>
            <p:ph type="ftr" sz="quarter" idx="11"/>
          </p:nvPr>
        </p:nvSpPr>
        <p:spPr/>
        <p:txBody>
          <a:bodyPr/>
          <a:lstStyle/>
          <a:p>
            <a:endParaRPr lang="fr-BE" dirty="0"/>
          </a:p>
        </p:txBody>
      </p:sp>
      <p:sp>
        <p:nvSpPr>
          <p:cNvPr id="4" name="Espace réservé du numéro de diapositive 3">
            <a:extLst>
              <a:ext uri="{FF2B5EF4-FFF2-40B4-BE49-F238E27FC236}">
                <a16:creationId xmlns:a16="http://schemas.microsoft.com/office/drawing/2014/main" id="{05077E71-1A61-FF95-09EC-0A068D6A1050}"/>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765852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76340C-FAB1-51C6-C549-F97F3D7586C2}"/>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a:extLst>
              <a:ext uri="{FF2B5EF4-FFF2-40B4-BE49-F238E27FC236}">
                <a16:creationId xmlns:a16="http://schemas.microsoft.com/office/drawing/2014/main" id="{6BE12F99-E67B-9412-7167-3EDCF88E68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a:extLst>
              <a:ext uri="{FF2B5EF4-FFF2-40B4-BE49-F238E27FC236}">
                <a16:creationId xmlns:a16="http://schemas.microsoft.com/office/drawing/2014/main" id="{3FA35DF3-8FED-B4FA-C0E6-E2D79342DF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5B7337E-EB0E-876D-8D08-9DE81451841F}"/>
              </a:ext>
            </a:extLst>
          </p:cNvPr>
          <p:cNvSpPr>
            <a:spLocks noGrp="1"/>
          </p:cNvSpPr>
          <p:nvPr>
            <p:ph type="dt" sz="half" idx="10"/>
          </p:nvPr>
        </p:nvSpPr>
        <p:spPr/>
        <p:txBody>
          <a:bodyPr/>
          <a:lstStyle/>
          <a:p>
            <a:fld id="{8DED870A-A754-4F5B-A6E4-C79FA790055A}" type="datetime1">
              <a:rPr lang="fr-BE" smtClean="0"/>
              <a:t>24-01-23</a:t>
            </a:fld>
            <a:endParaRPr lang="fr-BE" dirty="0"/>
          </a:p>
        </p:txBody>
      </p:sp>
      <p:sp>
        <p:nvSpPr>
          <p:cNvPr id="6" name="Espace réservé du pied de page 5">
            <a:extLst>
              <a:ext uri="{FF2B5EF4-FFF2-40B4-BE49-F238E27FC236}">
                <a16:creationId xmlns:a16="http://schemas.microsoft.com/office/drawing/2014/main" id="{F4E4041D-5122-C454-BF5A-6CC8BFB7569F}"/>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1CE8F3A0-2A7C-CA03-AF8B-C96045E5697B}"/>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2283196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8E4F7E-0893-0C16-D065-9F739023E13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a:extLst>
              <a:ext uri="{FF2B5EF4-FFF2-40B4-BE49-F238E27FC236}">
                <a16:creationId xmlns:a16="http://schemas.microsoft.com/office/drawing/2014/main" id="{3A9A3A95-3368-D3C6-EE6C-084A01B5E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dirty="0"/>
          </a:p>
        </p:txBody>
      </p:sp>
      <p:sp>
        <p:nvSpPr>
          <p:cNvPr id="4" name="Espace réservé du texte 3">
            <a:extLst>
              <a:ext uri="{FF2B5EF4-FFF2-40B4-BE49-F238E27FC236}">
                <a16:creationId xmlns:a16="http://schemas.microsoft.com/office/drawing/2014/main" id="{175855FB-964D-BF9C-02A1-83C59F7FCA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54CFC58-8E0E-585E-342F-DCD7B2828AD7}"/>
              </a:ext>
            </a:extLst>
          </p:cNvPr>
          <p:cNvSpPr>
            <a:spLocks noGrp="1"/>
          </p:cNvSpPr>
          <p:nvPr>
            <p:ph type="dt" sz="half" idx="10"/>
          </p:nvPr>
        </p:nvSpPr>
        <p:spPr/>
        <p:txBody>
          <a:bodyPr/>
          <a:lstStyle/>
          <a:p>
            <a:fld id="{A23811E4-49C2-4FFC-BA6D-E27044DFAC56}" type="datetime1">
              <a:rPr lang="fr-BE" smtClean="0"/>
              <a:t>24-01-23</a:t>
            </a:fld>
            <a:endParaRPr lang="fr-BE" dirty="0"/>
          </a:p>
        </p:txBody>
      </p:sp>
      <p:sp>
        <p:nvSpPr>
          <p:cNvPr id="6" name="Espace réservé du pied de page 5">
            <a:extLst>
              <a:ext uri="{FF2B5EF4-FFF2-40B4-BE49-F238E27FC236}">
                <a16:creationId xmlns:a16="http://schemas.microsoft.com/office/drawing/2014/main" id="{82420E4F-9FE9-A97E-5FF1-C848C48655DD}"/>
              </a:ext>
            </a:extLst>
          </p:cNvPr>
          <p:cNvSpPr>
            <a:spLocks noGrp="1"/>
          </p:cNvSpPr>
          <p:nvPr>
            <p:ph type="ftr" sz="quarter" idx="11"/>
          </p:nvPr>
        </p:nvSpPr>
        <p:spPr/>
        <p:txBody>
          <a:bodyPr/>
          <a:lstStyle/>
          <a:p>
            <a:endParaRPr lang="fr-BE" dirty="0"/>
          </a:p>
        </p:txBody>
      </p:sp>
      <p:sp>
        <p:nvSpPr>
          <p:cNvPr id="7" name="Espace réservé du numéro de diapositive 6">
            <a:extLst>
              <a:ext uri="{FF2B5EF4-FFF2-40B4-BE49-F238E27FC236}">
                <a16:creationId xmlns:a16="http://schemas.microsoft.com/office/drawing/2014/main" id="{CD771BBF-583D-7FBC-D852-0B75AEFBA9A0}"/>
              </a:ext>
            </a:extLst>
          </p:cNvPr>
          <p:cNvSpPr>
            <a:spLocks noGrp="1"/>
          </p:cNvSpPr>
          <p:nvPr>
            <p:ph type="sldNum" sz="quarter" idx="12"/>
          </p:nvPr>
        </p:nvSpPr>
        <p:spPr/>
        <p:txBody>
          <a:bodyPr/>
          <a:lstStyle/>
          <a:p>
            <a:fld id="{319824E4-6C6F-448A-ABD8-FD761F568163}" type="slidenum">
              <a:rPr lang="fr-BE" smtClean="0"/>
              <a:t>‹N°›</a:t>
            </a:fld>
            <a:endParaRPr lang="fr-BE" dirty="0"/>
          </a:p>
        </p:txBody>
      </p:sp>
    </p:spTree>
    <p:extLst>
      <p:ext uri="{BB962C8B-B14F-4D97-AF65-F5344CB8AC3E}">
        <p14:creationId xmlns:p14="http://schemas.microsoft.com/office/powerpoint/2010/main" val="706703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7FEFB76-8B4B-F3CD-B44A-6D519EBDB2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a:extLst>
              <a:ext uri="{FF2B5EF4-FFF2-40B4-BE49-F238E27FC236}">
                <a16:creationId xmlns:a16="http://schemas.microsoft.com/office/drawing/2014/main" id="{290ED46E-24F2-51D1-B4BB-5552A7183D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a:extLst>
              <a:ext uri="{FF2B5EF4-FFF2-40B4-BE49-F238E27FC236}">
                <a16:creationId xmlns:a16="http://schemas.microsoft.com/office/drawing/2014/main" id="{1FCD8BC2-995D-EAE5-A9CC-0A29EDE200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C658A1-5000-4043-B3C6-7A53F0F99C06}" type="datetime1">
              <a:rPr lang="fr-BE" smtClean="0"/>
              <a:t>24-01-23</a:t>
            </a:fld>
            <a:endParaRPr lang="fr-BE" dirty="0"/>
          </a:p>
        </p:txBody>
      </p:sp>
      <p:sp>
        <p:nvSpPr>
          <p:cNvPr id="5" name="Espace réservé du pied de page 4">
            <a:extLst>
              <a:ext uri="{FF2B5EF4-FFF2-40B4-BE49-F238E27FC236}">
                <a16:creationId xmlns:a16="http://schemas.microsoft.com/office/drawing/2014/main" id="{3357C3D8-9A32-A43C-E20B-D556DA671E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dirty="0"/>
          </a:p>
        </p:txBody>
      </p:sp>
      <p:sp>
        <p:nvSpPr>
          <p:cNvPr id="6" name="Espace réservé du numéro de diapositive 5">
            <a:extLst>
              <a:ext uri="{FF2B5EF4-FFF2-40B4-BE49-F238E27FC236}">
                <a16:creationId xmlns:a16="http://schemas.microsoft.com/office/drawing/2014/main" id="{222955EF-FF70-E9E8-CD2B-894F1FD701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9824E4-6C6F-448A-ABD8-FD761F568163}" type="slidenum">
              <a:rPr lang="fr-BE" smtClean="0"/>
              <a:t>‹N°›</a:t>
            </a:fld>
            <a:endParaRPr lang="fr-BE" dirty="0"/>
          </a:p>
        </p:txBody>
      </p:sp>
    </p:spTree>
    <p:extLst>
      <p:ext uri="{BB962C8B-B14F-4D97-AF65-F5344CB8AC3E}">
        <p14:creationId xmlns:p14="http://schemas.microsoft.com/office/powerpoint/2010/main" val="3917547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emf"/><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12"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3.emf"/><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emf"/><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Feuille_de_calcul_Microsoft_Excel.xls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5.png"/><Relationship Id="rId4"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3B8745-54E3-1A73-FDCA-DD050751A61E}"/>
              </a:ext>
            </a:extLst>
          </p:cNvPr>
          <p:cNvSpPr>
            <a:spLocks noGrp="1"/>
          </p:cNvSpPr>
          <p:nvPr>
            <p:ph type="ctrTitle"/>
          </p:nvPr>
        </p:nvSpPr>
        <p:spPr>
          <a:xfrm>
            <a:off x="2805919" y="2441307"/>
            <a:ext cx="9182501" cy="3083545"/>
          </a:xfrm>
        </p:spPr>
        <p:txBody>
          <a:bodyPr>
            <a:normAutofit fontScale="90000"/>
          </a:bodyPr>
          <a:lstStyle/>
          <a:p>
            <a:pPr hangingPunct="0"/>
            <a:r>
              <a:rPr lang="fr-FR" dirty="0"/>
              <a:t/>
            </a:r>
            <a:br>
              <a:rPr lang="fr-FR" dirty="0"/>
            </a:br>
            <a:r>
              <a:rPr lang="fr-FR" dirty="0"/>
              <a:t>Séminaire européen</a:t>
            </a:r>
            <a:br>
              <a:rPr lang="fr-FR" dirty="0"/>
            </a:br>
            <a:r>
              <a:rPr lang="fr-FR" dirty="0"/>
              <a:t/>
            </a:r>
            <a:br>
              <a:rPr lang="fr-FR" dirty="0"/>
            </a:br>
            <a:r>
              <a:rPr lang="fr-FR" b="1" dirty="0">
                <a:solidFill>
                  <a:srgbClr val="0000FF"/>
                </a:solidFill>
              </a:rPr>
              <a:t>25 janvier 2023</a:t>
            </a:r>
            <a:r>
              <a:rPr lang="fr-BE" sz="4400" b="1" dirty="0">
                <a:solidFill>
                  <a:srgbClr val="0000FF"/>
                </a:solidFill>
              </a:rPr>
              <a:t/>
            </a:r>
            <a:br>
              <a:rPr lang="fr-BE" sz="4400" b="1" dirty="0">
                <a:solidFill>
                  <a:srgbClr val="0000FF"/>
                </a:solidFill>
              </a:rPr>
            </a:br>
            <a:endParaRPr lang="fr-BE" sz="2700" b="1" dirty="0">
              <a:solidFill>
                <a:srgbClr val="0000FF"/>
              </a:solidFill>
            </a:endParaRPr>
          </a:p>
        </p:txBody>
      </p:sp>
      <p:pic>
        <p:nvPicPr>
          <p:cNvPr id="4" name="Image 3"/>
          <p:cNvPicPr>
            <a:picLocks noChangeAspect="1"/>
          </p:cNvPicPr>
          <p:nvPr/>
        </p:nvPicPr>
        <p:blipFill>
          <a:blip r:embed="rId2"/>
          <a:stretch>
            <a:fillRect/>
          </a:stretch>
        </p:blipFill>
        <p:spPr>
          <a:xfrm>
            <a:off x="748118" y="561700"/>
            <a:ext cx="1893482" cy="1185819"/>
          </a:xfrm>
          <a:prstGeom prst="rect">
            <a:avLst/>
          </a:prstGeom>
        </p:spPr>
      </p:pic>
      <p:pic>
        <p:nvPicPr>
          <p:cNvPr id="5" name="Image 4"/>
          <p:cNvPicPr>
            <a:picLocks noChangeAspect="1"/>
          </p:cNvPicPr>
          <p:nvPr/>
        </p:nvPicPr>
        <p:blipFill>
          <a:blip r:embed="rId3"/>
          <a:stretch>
            <a:fillRect/>
          </a:stretch>
        </p:blipFill>
        <p:spPr>
          <a:xfrm>
            <a:off x="8230886" y="395770"/>
            <a:ext cx="3779274" cy="2241552"/>
          </a:xfrm>
          <a:prstGeom prst="rect">
            <a:avLst/>
          </a:prstGeom>
          <a:ln>
            <a:solidFill>
              <a:srgbClr val="0000FF"/>
            </a:solidFill>
          </a:ln>
        </p:spPr>
      </p:pic>
      <p:pic>
        <p:nvPicPr>
          <p:cNvPr id="6" name="Image 5"/>
          <p:cNvPicPr>
            <a:picLocks noChangeAspect="1"/>
          </p:cNvPicPr>
          <p:nvPr/>
        </p:nvPicPr>
        <p:blipFill>
          <a:blip r:embed="rId4"/>
          <a:stretch>
            <a:fillRect/>
          </a:stretch>
        </p:blipFill>
        <p:spPr>
          <a:xfrm>
            <a:off x="5386578" y="5524852"/>
            <a:ext cx="6448044" cy="693518"/>
          </a:xfrm>
          <a:prstGeom prst="rect">
            <a:avLst/>
          </a:prstGeom>
        </p:spPr>
      </p:pic>
      <p:pic>
        <p:nvPicPr>
          <p:cNvPr id="7" name="Image 6"/>
          <p:cNvPicPr>
            <a:picLocks noChangeAspect="1"/>
          </p:cNvPicPr>
          <p:nvPr/>
        </p:nvPicPr>
        <p:blipFill>
          <a:blip r:embed="rId5"/>
          <a:stretch>
            <a:fillRect/>
          </a:stretch>
        </p:blipFill>
        <p:spPr>
          <a:xfrm>
            <a:off x="2254577" y="3644171"/>
            <a:ext cx="1198939" cy="959946"/>
          </a:xfrm>
          <a:prstGeom prst="rect">
            <a:avLst/>
          </a:prstGeom>
        </p:spPr>
      </p:pic>
      <p:pic>
        <p:nvPicPr>
          <p:cNvPr id="8" name="Image 7"/>
          <p:cNvPicPr>
            <a:picLocks noChangeAspect="1"/>
          </p:cNvPicPr>
          <p:nvPr/>
        </p:nvPicPr>
        <p:blipFill>
          <a:blip r:embed="rId6"/>
          <a:stretch>
            <a:fillRect/>
          </a:stretch>
        </p:blipFill>
        <p:spPr>
          <a:xfrm>
            <a:off x="2158637" y="2034239"/>
            <a:ext cx="1390820" cy="986092"/>
          </a:xfrm>
          <a:prstGeom prst="rect">
            <a:avLst/>
          </a:prstGeom>
        </p:spPr>
      </p:pic>
      <p:sp>
        <p:nvSpPr>
          <p:cNvPr id="9" name="Espace réservé du numéro de diapositive 8"/>
          <p:cNvSpPr>
            <a:spLocks noGrp="1"/>
          </p:cNvSpPr>
          <p:nvPr>
            <p:ph type="sldNum" sz="quarter" idx="12"/>
          </p:nvPr>
        </p:nvSpPr>
        <p:spPr/>
        <p:txBody>
          <a:bodyPr/>
          <a:lstStyle/>
          <a:p>
            <a:fld id="{319824E4-6C6F-448A-ABD8-FD761F568163}" type="slidenum">
              <a:rPr lang="fr-BE" smtClean="0"/>
              <a:t>1</a:t>
            </a:fld>
            <a:endParaRPr lang="fr-BE" dirty="0"/>
          </a:p>
        </p:txBody>
      </p:sp>
      <p:pic>
        <p:nvPicPr>
          <p:cNvPr id="10" name="Image 9"/>
          <p:cNvPicPr>
            <a:picLocks noChangeAspect="1"/>
          </p:cNvPicPr>
          <p:nvPr/>
        </p:nvPicPr>
        <p:blipFill>
          <a:blip r:embed="rId7"/>
          <a:stretch>
            <a:fillRect/>
          </a:stretch>
        </p:blipFill>
        <p:spPr>
          <a:xfrm>
            <a:off x="386773" y="5842593"/>
            <a:ext cx="1548331" cy="859343"/>
          </a:xfrm>
          <a:prstGeom prst="rect">
            <a:avLst/>
          </a:prstGeom>
        </p:spPr>
      </p:pic>
      <p:pic>
        <p:nvPicPr>
          <p:cNvPr id="11" name="Image 10"/>
          <p:cNvPicPr>
            <a:picLocks noChangeAspect="1"/>
          </p:cNvPicPr>
          <p:nvPr/>
        </p:nvPicPr>
        <p:blipFill>
          <a:blip r:embed="rId8"/>
          <a:stretch>
            <a:fillRect/>
          </a:stretch>
        </p:blipFill>
        <p:spPr>
          <a:xfrm>
            <a:off x="165257" y="4814171"/>
            <a:ext cx="1991362" cy="818368"/>
          </a:xfrm>
          <a:prstGeom prst="rect">
            <a:avLst/>
          </a:prstGeom>
        </p:spPr>
      </p:pic>
      <p:pic>
        <p:nvPicPr>
          <p:cNvPr id="12" name="Image 11"/>
          <p:cNvPicPr>
            <a:picLocks noChangeAspect="1"/>
          </p:cNvPicPr>
          <p:nvPr/>
        </p:nvPicPr>
        <p:blipFill>
          <a:blip r:embed="rId9"/>
          <a:stretch>
            <a:fillRect/>
          </a:stretch>
        </p:blipFill>
        <p:spPr>
          <a:xfrm>
            <a:off x="68750" y="3230241"/>
            <a:ext cx="1847627" cy="1373876"/>
          </a:xfrm>
          <a:prstGeom prst="rect">
            <a:avLst/>
          </a:prstGeom>
        </p:spPr>
      </p:pic>
      <p:pic>
        <p:nvPicPr>
          <p:cNvPr id="13" name="Image 12"/>
          <p:cNvPicPr>
            <a:picLocks noChangeAspect="1"/>
          </p:cNvPicPr>
          <p:nvPr/>
        </p:nvPicPr>
        <p:blipFill>
          <a:blip r:embed="rId10"/>
          <a:stretch>
            <a:fillRect/>
          </a:stretch>
        </p:blipFill>
        <p:spPr>
          <a:xfrm>
            <a:off x="3946244" y="578094"/>
            <a:ext cx="2463112" cy="1358389"/>
          </a:xfrm>
          <a:prstGeom prst="rect">
            <a:avLst/>
          </a:prstGeom>
        </p:spPr>
      </p:pic>
      <p:pic>
        <p:nvPicPr>
          <p:cNvPr id="14" name="Image 13"/>
          <p:cNvPicPr>
            <a:picLocks noChangeAspect="1"/>
          </p:cNvPicPr>
          <p:nvPr/>
        </p:nvPicPr>
        <p:blipFill>
          <a:blip r:embed="rId11"/>
          <a:stretch>
            <a:fillRect/>
          </a:stretch>
        </p:blipFill>
        <p:spPr>
          <a:xfrm>
            <a:off x="335994" y="1957573"/>
            <a:ext cx="1369871" cy="1139425"/>
          </a:xfrm>
          <a:prstGeom prst="rect">
            <a:avLst/>
          </a:prstGeom>
        </p:spPr>
      </p:pic>
    </p:spTree>
    <p:extLst>
      <p:ext uri="{BB962C8B-B14F-4D97-AF65-F5344CB8AC3E}">
        <p14:creationId xmlns:p14="http://schemas.microsoft.com/office/powerpoint/2010/main" val="2575739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10</a:t>
            </a:fld>
            <a:endParaRPr lang="fr-FR" dirty="0"/>
          </a:p>
        </p:txBody>
      </p:sp>
      <p:sp>
        <p:nvSpPr>
          <p:cNvPr id="8" name="Rectangle 7">
            <a:extLst>
              <a:ext uri="{FF2B5EF4-FFF2-40B4-BE49-F238E27FC236}">
                <a16:creationId xmlns:a16="http://schemas.microsoft.com/office/drawing/2014/main" id="{E6C1821D-700E-16FD-71E8-89E795AD5F24}"/>
              </a:ext>
            </a:extLst>
          </p:cNvPr>
          <p:cNvSpPr/>
          <p:nvPr/>
        </p:nvSpPr>
        <p:spPr>
          <a:xfrm>
            <a:off x="1743270" y="253302"/>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2" name="Image 1"/>
          <p:cNvPicPr>
            <a:picLocks noChangeAspect="1"/>
          </p:cNvPicPr>
          <p:nvPr/>
        </p:nvPicPr>
        <p:blipFill>
          <a:blip r:embed="rId2"/>
          <a:stretch>
            <a:fillRect/>
          </a:stretch>
        </p:blipFill>
        <p:spPr>
          <a:xfrm>
            <a:off x="0" y="2782"/>
            <a:ext cx="1469263" cy="1079086"/>
          </a:xfrm>
          <a:prstGeom prst="rect">
            <a:avLst/>
          </a:prstGeom>
        </p:spPr>
      </p:pic>
      <p:graphicFrame>
        <p:nvGraphicFramePr>
          <p:cNvPr id="5" name="Diagramme 4"/>
          <p:cNvGraphicFramePr/>
          <p:nvPr>
            <p:extLst>
              <p:ext uri="{D42A27DB-BD31-4B8C-83A1-F6EECF244321}">
                <p14:modId xmlns:p14="http://schemas.microsoft.com/office/powerpoint/2010/main" val="4061476779"/>
              </p:ext>
            </p:extLst>
          </p:nvPr>
        </p:nvGraphicFramePr>
        <p:xfrm>
          <a:off x="731519" y="831347"/>
          <a:ext cx="10876547" cy="55250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 8"/>
          <p:cNvPicPr>
            <a:picLocks noChangeAspect="1"/>
          </p:cNvPicPr>
          <p:nvPr/>
        </p:nvPicPr>
        <p:blipFill>
          <a:blip r:embed="rId8"/>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7528069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9896" y="1"/>
            <a:ext cx="1489771" cy="1093190"/>
          </a:xfrm>
          <a:prstGeom prst="rect">
            <a:avLst/>
          </a:prstGeom>
        </p:spPr>
      </p:pic>
      <p:sp>
        <p:nvSpPr>
          <p:cNvPr id="9" name="Rectangle 8"/>
          <p:cNvSpPr/>
          <p:nvPr/>
        </p:nvSpPr>
        <p:spPr>
          <a:xfrm>
            <a:off x="1763567" y="15973"/>
            <a:ext cx="10204655"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11</a:t>
            </a:fld>
            <a:endParaRPr lang="fr-BE" dirty="0"/>
          </a:p>
        </p:txBody>
      </p:sp>
      <p:sp>
        <p:nvSpPr>
          <p:cNvPr id="10" name="Titre 9"/>
          <p:cNvSpPr>
            <a:spLocks noGrp="1"/>
          </p:cNvSpPr>
          <p:nvPr>
            <p:ph type="ctrTitle"/>
          </p:nvPr>
        </p:nvSpPr>
        <p:spPr>
          <a:xfrm>
            <a:off x="1085249" y="1451952"/>
            <a:ext cx="10386461" cy="4745915"/>
          </a:xfrm>
          <a:prstGeom prst="rect">
            <a:avLst/>
          </a:prstGeom>
        </p:spPr>
        <p:txBody>
          <a:bodyPr wrap="square">
            <a:spAutoFit/>
          </a:bodyPr>
          <a:lstStyle/>
          <a:p>
            <a:pPr algn="just"/>
            <a:r>
              <a:rPr lang="fr-FR" sz="3600" b="1" dirty="0">
                <a:solidFill>
                  <a:srgbClr val="0000FF"/>
                </a:solidFill>
                <a:latin typeface="+mn-lt"/>
              </a:rPr>
              <a:t>4 étapes :</a:t>
            </a:r>
          </a:p>
          <a:p>
            <a:pPr algn="just"/>
            <a:endParaRPr lang="fr-FR" sz="2400" dirty="0">
              <a:latin typeface="+mn-lt"/>
            </a:endParaRPr>
          </a:p>
          <a:p>
            <a:pPr marL="742950" indent="-742950" algn="l">
              <a:buFont typeface="+mj-lt"/>
              <a:buAutoNum type="arabicPeriod"/>
            </a:pPr>
            <a:r>
              <a:rPr lang="fr-FR" sz="3600" dirty="0">
                <a:latin typeface="+mn-lt"/>
              </a:rPr>
              <a:t>Déterminer en commun les métiers en tension d’emplois </a:t>
            </a:r>
            <a:br>
              <a:rPr lang="fr-FR" sz="3600" dirty="0">
                <a:latin typeface="+mn-lt"/>
              </a:rPr>
            </a:br>
            <a:endParaRPr lang="fr-FR" sz="2400" dirty="0">
              <a:latin typeface="+mn-lt"/>
            </a:endParaRPr>
          </a:p>
          <a:p>
            <a:pPr marL="742950" indent="-742950" algn="l">
              <a:buFont typeface="+mj-lt"/>
              <a:buAutoNum type="arabicPeriod"/>
            </a:pPr>
            <a:r>
              <a:rPr lang="fr-FR" sz="3600" dirty="0">
                <a:latin typeface="+mn-lt"/>
              </a:rPr>
              <a:t>Identifier au maximum 2 compétences par métier</a:t>
            </a:r>
            <a:br>
              <a:rPr lang="fr-FR" sz="3600" dirty="0">
                <a:latin typeface="+mn-lt"/>
              </a:rPr>
            </a:br>
            <a:endParaRPr lang="fr-FR" sz="3600" dirty="0">
              <a:latin typeface="+mn-lt"/>
            </a:endParaRPr>
          </a:p>
          <a:p>
            <a:pPr marL="742950" indent="-742950" algn="l">
              <a:buFont typeface="+mj-lt"/>
              <a:buAutoNum type="arabicPeriod"/>
            </a:pPr>
            <a:r>
              <a:rPr lang="fr-FR" sz="3600" dirty="0">
                <a:latin typeface="+mn-lt"/>
              </a:rPr>
              <a:t>Identification du delta </a:t>
            </a:r>
            <a:br>
              <a:rPr lang="fr-FR" sz="3600" dirty="0">
                <a:latin typeface="+mn-lt"/>
              </a:rPr>
            </a:br>
            <a:endParaRPr lang="fr-FR" sz="3600" dirty="0">
              <a:latin typeface="+mn-lt"/>
            </a:endParaRPr>
          </a:p>
          <a:p>
            <a:pPr marL="742950" indent="-742950" algn="l">
              <a:buFont typeface="+mj-lt"/>
              <a:buAutoNum type="arabicPeriod"/>
            </a:pPr>
            <a:r>
              <a:rPr lang="fr-FR" sz="3600" dirty="0">
                <a:latin typeface="+mn-lt"/>
              </a:rPr>
              <a:t>Ingénierie de la micro-formation</a:t>
            </a:r>
          </a:p>
        </p:txBody>
      </p:sp>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3619859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03206" y="140789"/>
            <a:ext cx="1610092" cy="1181481"/>
          </a:xfrm>
          <a:prstGeom prst="rect">
            <a:avLst/>
          </a:prstGeom>
        </p:spPr>
      </p:pic>
      <p:sp>
        <p:nvSpPr>
          <p:cNvPr id="9" name="Rectangle 8"/>
          <p:cNvSpPr/>
          <p:nvPr/>
        </p:nvSpPr>
        <p:spPr>
          <a:xfrm>
            <a:off x="1960880" y="140789"/>
            <a:ext cx="10231120"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12</a:t>
            </a:fld>
            <a:endParaRPr lang="fr-BE" dirty="0"/>
          </a:p>
        </p:txBody>
      </p:sp>
      <p:sp>
        <p:nvSpPr>
          <p:cNvPr id="7" name="Rectangle 1"/>
          <p:cNvSpPr>
            <a:spLocks noGrp="1" noChangeArrowheads="1"/>
          </p:cNvSpPr>
          <p:nvPr>
            <p:ph type="ctrTitle"/>
          </p:nvPr>
        </p:nvSpPr>
        <p:spPr bwMode="auto">
          <a:xfrm>
            <a:off x="543828" y="2289358"/>
            <a:ext cx="11196320" cy="347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056" tIns="25392" rIns="91440" bIns="0" numCol="1" anchor="ctr" anchorCtr="0" compatLnSpc="1">
            <a:prstTxWarp prst="textNoShape">
              <a:avLst/>
            </a:prstTxWarp>
            <a:spAutoFit/>
          </a:bodyPr>
          <a:lstStyle/>
          <a:p>
            <a:pPr lvl="0" algn="just" eaLnBrk="0" fontAlgn="base" hangingPunct="0">
              <a:lnSpc>
                <a:spcPct val="100000"/>
              </a:lnSpc>
              <a:spcAft>
                <a:spcPct val="0"/>
              </a:spcAft>
            </a:pPr>
            <a:r>
              <a:rPr kumimoji="0" lang="fr-FR" altLang="fr-FR"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Étape 1 : </a:t>
            </a:r>
            <a:r>
              <a:rPr lang="fr-FR" sz="3200" b="1" dirty="0">
                <a:latin typeface="Times New Roman" panose="02020603050405020304" pitchFamily="18" charset="0"/>
                <a:cs typeface="Times New Roman" panose="02020603050405020304" pitchFamily="18" charset="0"/>
              </a:rPr>
              <a:t>Déterminer en commun les métiers en tension d’emplois </a:t>
            </a:r>
            <a:r>
              <a:rPr lang="fr-FR" sz="4000" dirty="0"/>
              <a:t/>
            </a:r>
            <a:br>
              <a:rPr lang="fr-FR" sz="4000" dirty="0"/>
            </a:br>
            <a:r>
              <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r>
            <a:br>
              <a:rPr kumimoji="0" lang="fr-FR" altLang="fr-FR" sz="20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br>
            <a: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La première étape a consisté à rencontrer </a:t>
            </a:r>
            <a:r>
              <a:rPr kumimoji="0" lang="fr-FR" altLang="fr-FR" sz="2800" b="1"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un panel d’entreprises et d’acteurs</a:t>
            </a:r>
            <a: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t> agissant dans un même champ professionnel afin de déterminer  en commun les métiers en tension d’emplois (ceux qui sont non réglementés par des qualifications obligatoires).</a:t>
            </a:r>
            <a:br>
              <a:rPr kumimoji="0" lang="fr-FR" altLang="fr-FR" sz="2800" b="0" i="0" u="none" strike="noStrike" cap="none" normalizeH="0" baseline="0" dirty="0">
                <a:ln>
                  <a:noFill/>
                </a:ln>
                <a:solidFill>
                  <a:schemeClr val="tx1"/>
                </a:solidFill>
                <a:effectLst/>
                <a:latin typeface="+mn-lt"/>
                <a:ea typeface="Calibri" panose="020F0502020204030204" pitchFamily="34" charset="0"/>
                <a:cs typeface="Times New Roman" panose="02020603050405020304" pitchFamily="18" charset="0"/>
              </a:rPr>
            </a:br>
            <a:endParaRPr kumimoji="0" lang="fr-FR" altLang="fr-FR" sz="2800" b="0" i="0" u="none" strike="noStrike" cap="none" normalizeH="0" baseline="0" dirty="0">
              <a:ln>
                <a:noFill/>
              </a:ln>
              <a:solidFill>
                <a:schemeClr val="tx1"/>
              </a:solidFill>
              <a:effectLst/>
              <a:latin typeface="+mn-lt"/>
            </a:endParaRP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379463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480196" y="2185944"/>
            <a:ext cx="11060496" cy="433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25392" rIns="91440" bIns="0" numCol="1" anchor="ctr" anchorCtr="0" compatLnSpc="1">
            <a:prstTxWarp prst="textNoShape">
              <a:avLst/>
            </a:prstTxWarp>
            <a:spAutoFit/>
          </a:bodyPr>
          <a:lstStyle/>
          <a:p>
            <a:pPr lvl="0" algn="just" eaLnBrk="0" fontAlgn="base" hangingPunct="0">
              <a:spcBef>
                <a:spcPct val="0"/>
              </a:spcBef>
              <a:spcAft>
                <a:spcPct val="0"/>
              </a:spcAft>
            </a:pPr>
            <a:r>
              <a:rPr kumimoji="0" lang="fr-FR" altLang="fr-FR" sz="3200" b="1" i="0" u="none" strike="noStrike" cap="none" normalizeH="0" baseline="0" dirty="0">
                <a:ln>
                  <a:noFill/>
                </a:ln>
                <a:effectLst/>
                <a:latin typeface="Times New Roman" panose="02020603050405020304" pitchFamily="18" charset="0"/>
                <a:ea typeface="Times New Roman" panose="02020603050405020304" pitchFamily="18" charset="0"/>
                <a:cs typeface="Times New Roman" panose="02020603050405020304" pitchFamily="18" charset="0"/>
              </a:rPr>
              <a:t>Etape 2 </a:t>
            </a:r>
            <a:r>
              <a:rPr lang="fr-FR" altLang="fr-FR" sz="3200" b="1" dirty="0">
                <a:latin typeface="Times New Roman" panose="02020603050405020304" pitchFamily="18" charset="0"/>
                <a:ea typeface="Times New Roman" panose="02020603050405020304" pitchFamily="18" charset="0"/>
                <a:cs typeface="Times New Roman" panose="02020603050405020304" pitchFamily="18" charset="0"/>
              </a:rPr>
              <a:t>: Identifier au maximum 2 compétences par métier</a:t>
            </a:r>
            <a:r>
              <a:rPr lang="fr-FR" altLang="fr-FR"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r>
            <a:br>
              <a:rPr lang="fr-FR" altLang="fr-FR" sz="4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br>
            <a:endParaRPr kumimoji="0" lang="fr-FR" altLang="fr-FR" sz="800" b="0" i="0" u="none" strike="noStrike" cap="none" normalizeH="0" baseline="0" dirty="0">
              <a:ln>
                <a:noFill/>
              </a:ln>
              <a:solidFill>
                <a:srgbClr val="1F3763"/>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chaque métier défini et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approuvé, les groupes micro-formation ont consulté </a:t>
            </a: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soit ESCO soit le Répertoire des Métiers et des Emplois afin d’identifier au maximum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compétences</a:t>
            </a: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qui semblent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les plus pertinentes à la tenue d’un emploi. </a:t>
            </a:r>
          </a:p>
          <a:p>
            <a:pPr marL="0" marR="0" lvl="0" indent="0" algn="just" defTabSz="914400" rtl="0" eaLnBrk="0" fontAlgn="base" latinLnBrk="0" hangingPunct="0">
              <a:lnSpc>
                <a:spcPct val="100000"/>
              </a:lnSpc>
              <a:spcBef>
                <a:spcPct val="0"/>
              </a:spcBef>
              <a:spcAft>
                <a:spcPct val="0"/>
              </a:spcAft>
              <a:buClrTx/>
              <a:buSzTx/>
              <a:buFontTx/>
              <a:buNone/>
              <a:tabLst/>
            </a:pPr>
            <a:endParaRPr lang="fr-FR" altLang="fr-FR" sz="2400" dirty="0">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Pour chaque métier les </a:t>
            </a:r>
            <a:r>
              <a:rPr kumimoji="0" lang="fr-FR" altLang="fr-FR" sz="2400" b="1"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2 compétences sélectionnées </a:t>
            </a: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sont ensuite proposées aux entreprises pour avis et </a:t>
            </a:r>
            <a:r>
              <a:rPr kumimoji="0" lang="fr-FR" altLang="fr-FR" sz="2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validation. </a:t>
            </a:r>
            <a:endPar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Un échange de point de vue est effectué entre l’organisme de formation/insertion et les potentiels employeurs pour définir la compétence à prendre.  </a:t>
            </a:r>
            <a:endParaRPr kumimoji="0" lang="fr-FR" altLang="fr-FR" sz="2400" b="0" i="0" u="none" strike="noStrike" cap="none" normalizeH="0" baseline="0" dirty="0">
              <a:ln>
                <a:noFill/>
              </a:ln>
              <a:solidFill>
                <a:schemeClr val="tx1"/>
              </a:solidFill>
              <a:effectLst/>
            </a:endParaRPr>
          </a:p>
        </p:txBody>
      </p:sp>
      <p:sp>
        <p:nvSpPr>
          <p:cNvPr id="8" name="Rectangle 2"/>
          <p:cNvSpPr>
            <a:spLocks noChangeArrowheads="1"/>
          </p:cNvSpPr>
          <p:nvPr/>
        </p:nvSpPr>
        <p:spPr bwMode="auto">
          <a:xfrm>
            <a:off x="3078480" y="463804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dirty="0"/>
          </a:p>
        </p:txBody>
      </p:sp>
      <p:sp>
        <p:nvSpPr>
          <p:cNvPr id="4" name="Espace réservé du numéro de diapositive 3"/>
          <p:cNvSpPr>
            <a:spLocks noGrp="1"/>
          </p:cNvSpPr>
          <p:nvPr>
            <p:ph type="sldNum" sz="quarter" idx="12"/>
          </p:nvPr>
        </p:nvSpPr>
        <p:spPr/>
        <p:txBody>
          <a:bodyPr/>
          <a:lstStyle/>
          <a:p>
            <a:fld id="{319824E4-6C6F-448A-ABD8-FD761F568163}" type="slidenum">
              <a:rPr lang="fr-BE" smtClean="0"/>
              <a:t>13</a:t>
            </a:fld>
            <a:endParaRPr lang="fr-BE" dirty="0"/>
          </a:p>
        </p:txBody>
      </p:sp>
      <p:sp>
        <p:nvSpPr>
          <p:cNvPr id="5" name="Rectangle 4">
            <a:extLst>
              <a:ext uri="{FF2B5EF4-FFF2-40B4-BE49-F238E27FC236}">
                <a16:creationId xmlns:a16="http://schemas.microsoft.com/office/drawing/2014/main" id="{91323E88-3717-04D0-9309-0A9DAEEF3BAF}"/>
              </a:ext>
            </a:extLst>
          </p:cNvPr>
          <p:cNvSpPr/>
          <p:nvPr/>
        </p:nvSpPr>
        <p:spPr>
          <a:xfrm>
            <a:off x="1828800" y="293505"/>
            <a:ext cx="10164244" cy="1077218"/>
          </a:xfrm>
          <a:prstGeom prst="rect">
            <a:avLst/>
          </a:prstGeom>
        </p:spPr>
        <p:txBody>
          <a:bodyPr wrap="square">
            <a:spAutoFit/>
          </a:bodyPr>
          <a:lstStyle/>
          <a:p>
            <a:pPr algn="ctr" hangingPunct="0"/>
            <a:r>
              <a:rPr lang="fr-FR" sz="3200" b="1" u="sng" dirty="0">
                <a:solidFill>
                  <a:srgbClr val="0000FF"/>
                </a:solidFill>
              </a:rPr>
              <a:t>4. Processus de détection des gestes professionnels identifiés par rapport aux métiers sélectionnés</a:t>
            </a:r>
            <a:endParaRPr lang="fr-FR" sz="3200" dirty="0">
              <a:latin typeface="Times New Roman" panose="02020603050405020304" pitchFamily="18" charset="0"/>
              <a:ea typeface="Times New Roman" panose="02020603050405020304" pitchFamily="18" charset="0"/>
            </a:endParaRPr>
          </a:p>
        </p:txBody>
      </p:sp>
      <p:pic>
        <p:nvPicPr>
          <p:cNvPr id="6" name="Image 5"/>
          <p:cNvPicPr>
            <a:picLocks noChangeAspect="1"/>
          </p:cNvPicPr>
          <p:nvPr/>
        </p:nvPicPr>
        <p:blipFill>
          <a:blip r:embed="rId2"/>
          <a:stretch>
            <a:fillRect/>
          </a:stretch>
        </p:blipFill>
        <p:spPr>
          <a:xfrm>
            <a:off x="54009" y="0"/>
            <a:ext cx="1703671" cy="1250149"/>
          </a:xfrm>
          <a:prstGeom prst="rect">
            <a:avLst/>
          </a:prstGeom>
        </p:spPr>
      </p:pic>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117667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14</a:t>
            </a:fld>
            <a:endParaRPr lang="fr-FR" dirty="0"/>
          </a:p>
        </p:txBody>
      </p:sp>
      <p:graphicFrame>
        <p:nvGraphicFramePr>
          <p:cNvPr id="6" name="Diagramme 5">
            <a:extLst>
              <a:ext uri="{FF2B5EF4-FFF2-40B4-BE49-F238E27FC236}">
                <a16:creationId xmlns:a16="http://schemas.microsoft.com/office/drawing/2014/main" id="{2F280DD5-3C5F-7C94-A2D3-C4C462E77AAA}"/>
              </a:ext>
            </a:extLst>
          </p:cNvPr>
          <p:cNvGraphicFramePr/>
          <p:nvPr>
            <p:extLst>
              <p:ext uri="{D42A27DB-BD31-4B8C-83A1-F6EECF244321}">
                <p14:modId xmlns:p14="http://schemas.microsoft.com/office/powerpoint/2010/main" val="2026518922"/>
              </p:ext>
            </p:extLst>
          </p:nvPr>
        </p:nvGraphicFramePr>
        <p:xfrm>
          <a:off x="2789215" y="1120245"/>
          <a:ext cx="9199623"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Diagramme 2"/>
          <p:cNvGraphicFramePr/>
          <p:nvPr>
            <p:extLst>
              <p:ext uri="{D42A27DB-BD31-4B8C-83A1-F6EECF244321}">
                <p14:modId xmlns:p14="http://schemas.microsoft.com/office/powerpoint/2010/main" val="4232674052"/>
              </p:ext>
            </p:extLst>
          </p:nvPr>
        </p:nvGraphicFramePr>
        <p:xfrm>
          <a:off x="215498" y="2319343"/>
          <a:ext cx="2436261" cy="3889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Rectangle 6">
            <a:extLst>
              <a:ext uri="{FF2B5EF4-FFF2-40B4-BE49-F238E27FC236}">
                <a16:creationId xmlns:a16="http://schemas.microsoft.com/office/drawing/2014/main" id="{91323E88-3717-04D0-9309-0A9DAEEF3BAF}"/>
              </a:ext>
            </a:extLst>
          </p:cNvPr>
          <p:cNvSpPr/>
          <p:nvPr/>
        </p:nvSpPr>
        <p:spPr>
          <a:xfrm>
            <a:off x="1662034" y="12805"/>
            <a:ext cx="10164244" cy="954107"/>
          </a:xfrm>
          <a:prstGeom prst="rect">
            <a:avLst/>
          </a:prstGeom>
        </p:spPr>
        <p:txBody>
          <a:bodyPr wrap="square">
            <a:spAutoFit/>
          </a:bodyPr>
          <a:lstStyle/>
          <a:p>
            <a:pPr algn="ctr" hangingPunct="0"/>
            <a:r>
              <a:rPr lang="fr-FR" sz="2800" b="1" u="sng" dirty="0">
                <a:solidFill>
                  <a:srgbClr val="0000FF"/>
                </a:solidFill>
              </a:rPr>
              <a:t>4. Processus de détection des gestes professionnels identifiés par rapport aux métiers sélectionnés</a:t>
            </a:r>
            <a:endParaRPr lang="fr-FR" sz="2800" dirty="0">
              <a:latin typeface="Times New Roman" panose="02020603050405020304" pitchFamily="18" charset="0"/>
              <a:ea typeface="Times New Roman" panose="02020603050405020304" pitchFamily="18" charset="0"/>
            </a:endParaRPr>
          </a:p>
        </p:txBody>
      </p:sp>
      <p:sp>
        <p:nvSpPr>
          <p:cNvPr id="9" name="Flèche droite 8"/>
          <p:cNvSpPr/>
          <p:nvPr/>
        </p:nvSpPr>
        <p:spPr>
          <a:xfrm>
            <a:off x="1810807" y="13185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ZoneTexte 9"/>
          <p:cNvSpPr txBox="1"/>
          <p:nvPr/>
        </p:nvSpPr>
        <p:spPr>
          <a:xfrm>
            <a:off x="119977" y="1323400"/>
            <a:ext cx="1622102" cy="553998"/>
          </a:xfrm>
          <a:prstGeom prst="rect">
            <a:avLst/>
          </a:prstGeom>
          <a:noFill/>
        </p:spPr>
        <p:txBody>
          <a:bodyPr wrap="square" rtlCol="0">
            <a:spAutoFit/>
          </a:bodyPr>
          <a:lstStyle/>
          <a:p>
            <a:pPr algn="ctr"/>
            <a:r>
              <a:rPr lang="fr-FR" sz="1500" b="1" dirty="0">
                <a:solidFill>
                  <a:srgbClr val="0033CC"/>
                </a:solidFill>
              </a:rPr>
              <a:t>3 Groupes micro- formations</a:t>
            </a:r>
          </a:p>
        </p:txBody>
      </p:sp>
      <p:pic>
        <p:nvPicPr>
          <p:cNvPr id="11" name="Image 10"/>
          <p:cNvPicPr>
            <a:picLocks noChangeAspect="1"/>
          </p:cNvPicPr>
          <p:nvPr/>
        </p:nvPicPr>
        <p:blipFill>
          <a:blip r:embed="rId12"/>
          <a:stretch>
            <a:fillRect/>
          </a:stretch>
        </p:blipFill>
        <p:spPr>
          <a:xfrm>
            <a:off x="77004" y="96287"/>
            <a:ext cx="1203156" cy="882873"/>
          </a:xfrm>
          <a:prstGeom prst="rect">
            <a:avLst/>
          </a:prstGeom>
        </p:spPr>
      </p:pic>
    </p:spTree>
    <p:extLst>
      <p:ext uri="{BB962C8B-B14F-4D97-AF65-F5344CB8AC3E}">
        <p14:creationId xmlns:p14="http://schemas.microsoft.com/office/powerpoint/2010/main" val="526734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15</a:t>
            </a:fld>
            <a:endParaRPr lang="fr-FR" dirty="0"/>
          </a:p>
        </p:txBody>
      </p:sp>
      <p:sp>
        <p:nvSpPr>
          <p:cNvPr id="6" name="Titre 1"/>
          <p:cNvSpPr>
            <a:spLocks noGrp="1"/>
          </p:cNvSpPr>
          <p:nvPr>
            <p:ph type="title"/>
          </p:nvPr>
        </p:nvSpPr>
        <p:spPr>
          <a:xfrm>
            <a:off x="1973178" y="77003"/>
            <a:ext cx="9885146" cy="856648"/>
          </a:xfrm>
          <a:ln>
            <a:solidFill>
              <a:schemeClr val="accent1"/>
            </a:solidFill>
          </a:ln>
        </p:spPr>
        <p:txBody>
          <a:bodyPr>
            <a:normAutofit/>
          </a:bodyPr>
          <a:lstStyle/>
          <a:p>
            <a:pPr algn="just"/>
            <a:r>
              <a:rPr lang="fr-FR" sz="28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1" y="49737"/>
            <a:ext cx="1328286" cy="812988"/>
          </a:xfrm>
          <a:prstGeom prst="rect">
            <a:avLst/>
          </a:prstGeom>
        </p:spPr>
      </p:pic>
      <p:sp>
        <p:nvSpPr>
          <p:cNvPr id="2" name="Rectangle 1"/>
          <p:cNvSpPr/>
          <p:nvPr/>
        </p:nvSpPr>
        <p:spPr>
          <a:xfrm>
            <a:off x="929640" y="1119748"/>
            <a:ext cx="10424160" cy="4857227"/>
          </a:xfrm>
          <a:prstGeom prst="rect">
            <a:avLst/>
          </a:prstGeom>
        </p:spPr>
        <p:txBody>
          <a:bodyPr wrap="square">
            <a:spAutoFit/>
          </a:bodyPr>
          <a:lstStyle/>
          <a:p>
            <a:pPr lvl="0">
              <a:lnSpc>
                <a:spcPct val="107000"/>
              </a:lnSpc>
              <a:spcAft>
                <a:spcPts val="800"/>
              </a:spcAft>
            </a:pPr>
            <a:r>
              <a:rPr lang="fr-FR"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Rappel du choix des compétences </a:t>
            </a:r>
            <a:r>
              <a:rPr lang="fr-FR"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rPr>
              <a:t> :</a:t>
            </a:r>
            <a:endParaRPr lang="fr-FR" sz="240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La </a:t>
            </a:r>
            <a:r>
              <a:rPr lang="fr-FR" sz="2400" dirty="0">
                <a:latin typeface="Calibri" panose="020F0502020204030204" pitchFamily="34" charset="0"/>
                <a:ea typeface="Calibri" panose="020F0502020204030204" pitchFamily="34" charset="0"/>
                <a:cs typeface="Times New Roman" panose="02020603050405020304" pitchFamily="18" charset="0"/>
              </a:rPr>
              <a:t>compétence à </a:t>
            </a:r>
            <a:r>
              <a:rPr lang="fr-FR" sz="2400" b="1" dirty="0">
                <a:latin typeface="Calibri" panose="020F0502020204030204" pitchFamily="34" charset="0"/>
                <a:ea typeface="Calibri" panose="020F0502020204030204" pitchFamily="34" charset="0"/>
                <a:cs typeface="Times New Roman" panose="02020603050405020304" pitchFamily="18" charset="0"/>
              </a:rPr>
              <a:t>l’installation d’un poste informatique </a:t>
            </a:r>
            <a:r>
              <a:rPr lang="fr-FR" sz="2400" dirty="0">
                <a:latin typeface="Calibri" panose="020F0502020204030204" pitchFamily="34" charset="0"/>
                <a:ea typeface="Calibri" panose="020F0502020204030204" pitchFamily="34" charset="0"/>
                <a:cs typeface="Times New Roman" panose="02020603050405020304" pitchFamily="18" charset="0"/>
              </a:rPr>
              <a:t>est un besoin important et en tension dans les services informatiques des grandes entreprises, services publics et concerne également les PME, associations et chez les particuliers.  </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fr-FR"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deux compétences proposées sont extraites du Référentiel TAI : </a:t>
            </a:r>
            <a:r>
              <a:rPr lang="fr-FR" sz="2400" b="1" dirty="0">
                <a:latin typeface="Calibri" panose="020F0502020204030204" pitchFamily="34" charset="0"/>
                <a:ea typeface="Calibri" panose="020F0502020204030204" pitchFamily="34" charset="0"/>
                <a:cs typeface="Times New Roman" panose="02020603050405020304" pitchFamily="18" charset="0"/>
              </a:rPr>
              <a:t>Technicien d’assistance en informatique</a:t>
            </a:r>
            <a:r>
              <a:rPr lang="fr-FR" sz="2400" dirty="0">
                <a:latin typeface="Calibri" panose="020F0502020204030204" pitchFamily="34" charset="0"/>
                <a:ea typeface="Calibri" panose="020F0502020204030204" pitchFamily="34" charset="0"/>
                <a:cs typeface="Times New Roman" panose="02020603050405020304" pitchFamily="18" charset="0"/>
              </a:rPr>
              <a:t>, Titre RNCP du ministère du travail, Fiche RNCP225. </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Code(s</a:t>
            </a:r>
            <a:r>
              <a:rPr lang="fr-FR" sz="2400" dirty="0">
                <a:latin typeface="Calibri" panose="020F0502020204030204" pitchFamily="34" charset="0"/>
                <a:ea typeface="Calibri" panose="020F0502020204030204" pitchFamily="34" charset="0"/>
                <a:cs typeface="Times New Roman" panose="02020603050405020304" pitchFamily="18" charset="0"/>
              </a:rPr>
              <a:t>) NSF : 326r : Assistance informatique, maintenance de logiciels et réseaux</a:t>
            </a:r>
          </a:p>
          <a:p>
            <a:pPr marL="449580">
              <a:lnSpc>
                <a:spcPct val="107000"/>
              </a:lnSpc>
              <a:spcAft>
                <a:spcPts val="0"/>
              </a:spcAft>
            </a:pPr>
            <a:r>
              <a:rPr lang="fr-FR" sz="2400" dirty="0">
                <a:latin typeface="Calibri" panose="020F0502020204030204" pitchFamily="34" charset="0"/>
                <a:ea typeface="Calibri" panose="020F0502020204030204" pitchFamily="34" charset="0"/>
                <a:cs typeface="Times New Roman" panose="02020603050405020304" pitchFamily="18" charset="0"/>
              </a:rPr>
              <a:t>Formacode</a:t>
            </a:r>
            <a:r>
              <a:rPr lang="fr-FR" sz="2400" dirty="0">
                <a:latin typeface="Calibri" panose="020F0502020204030204" pitchFamily="34" charset="0"/>
                <a:ea typeface="Calibri" panose="020F0502020204030204" pitchFamily="34" charset="0"/>
                <a:cs typeface="Times New Roman" panose="02020603050405020304" pitchFamily="18" charset="0"/>
              </a:rPr>
              <a:t>(s) : 31051 : Maintenance assistance informatique</a:t>
            </a:r>
          </a:p>
          <a:p>
            <a:pPr marL="449580">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ROME : I1401 - Maintenance informatique et bureautique </a:t>
            </a: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0084379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16</a:t>
            </a:fld>
            <a:endParaRPr lang="fr-FR" dirty="0"/>
          </a:p>
        </p:txBody>
      </p:sp>
      <p:sp>
        <p:nvSpPr>
          <p:cNvPr id="6" name="Titre 1"/>
          <p:cNvSpPr>
            <a:spLocks noGrp="1"/>
          </p:cNvSpPr>
          <p:nvPr>
            <p:ph type="title"/>
          </p:nvPr>
        </p:nvSpPr>
        <p:spPr>
          <a:xfrm>
            <a:off x="1857675" y="211756"/>
            <a:ext cx="9885146" cy="673769"/>
          </a:xfrm>
          <a:ln>
            <a:solidFill>
              <a:srgbClr val="0033CC"/>
            </a:solidFill>
          </a:ln>
        </p:spPr>
        <p:txBody>
          <a:bodyPr>
            <a:noAutofit/>
          </a:bodyPr>
          <a:lstStyle/>
          <a:p>
            <a:pPr algn="just"/>
            <a:r>
              <a:rPr lang="fr-FR" sz="24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0" y="77003"/>
            <a:ext cx="1703671" cy="1042745"/>
          </a:xfrm>
          <a:prstGeom prst="rect">
            <a:avLst/>
          </a:prstGeom>
        </p:spPr>
      </p:pic>
      <p:pic>
        <p:nvPicPr>
          <p:cNvPr id="3" name="Image 2"/>
          <p:cNvPicPr>
            <a:picLocks noChangeAspect="1"/>
          </p:cNvPicPr>
          <p:nvPr/>
        </p:nvPicPr>
        <p:blipFill>
          <a:blip r:embed="rId3"/>
          <a:stretch>
            <a:fillRect/>
          </a:stretch>
        </p:blipFill>
        <p:spPr>
          <a:xfrm>
            <a:off x="462013" y="818148"/>
            <a:ext cx="11280808" cy="5755908"/>
          </a:xfrm>
          <a:prstGeom prst="rect">
            <a:avLst/>
          </a:prstGeom>
        </p:spPr>
      </p:pic>
      <p:pic>
        <p:nvPicPr>
          <p:cNvPr id="8" name="Image 7"/>
          <p:cNvPicPr>
            <a:picLocks noChangeAspect="1"/>
          </p:cNvPicPr>
          <p:nvPr/>
        </p:nvPicPr>
        <p:blipFill>
          <a:blip r:embed="rId4"/>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5693893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17</a:t>
            </a:fld>
            <a:endParaRPr lang="fr-FR" dirty="0"/>
          </a:p>
        </p:txBody>
      </p:sp>
      <p:sp>
        <p:nvSpPr>
          <p:cNvPr id="6" name="Titre 1"/>
          <p:cNvSpPr>
            <a:spLocks noGrp="1"/>
          </p:cNvSpPr>
          <p:nvPr>
            <p:ph type="title"/>
          </p:nvPr>
        </p:nvSpPr>
        <p:spPr>
          <a:xfrm>
            <a:off x="1703671" y="77004"/>
            <a:ext cx="9942897" cy="635266"/>
          </a:xfrm>
          <a:ln>
            <a:solidFill>
              <a:srgbClr val="0000FF"/>
            </a:solidFill>
          </a:ln>
        </p:spPr>
        <p:txBody>
          <a:bodyPr>
            <a:noAutofit/>
          </a:bodyPr>
          <a:lstStyle/>
          <a:p>
            <a:pPr algn="just"/>
            <a:r>
              <a:rPr lang="fr-FR" sz="2400" b="1" u="sng" dirty="0">
                <a:solidFill>
                  <a:srgbClr val="0000FF"/>
                </a:solidFill>
              </a:rPr>
              <a:t>Groupe micro-formation </a:t>
            </a:r>
            <a:r>
              <a:rPr lang="fr-FR" sz="2400" b="1" dirty="0">
                <a:solidFill>
                  <a:srgbClr val="0000FF"/>
                </a:solidFill>
              </a:rPr>
              <a:t>: Installation d’un poste informatique opérationnel ou prêt à l’emploi</a:t>
            </a:r>
            <a:endParaRPr lang="fr-FR" sz="2400" b="1" dirty="0"/>
          </a:p>
        </p:txBody>
      </p:sp>
      <p:pic>
        <p:nvPicPr>
          <p:cNvPr id="7" name="Image 6"/>
          <p:cNvPicPr>
            <a:picLocks noChangeAspect="1"/>
          </p:cNvPicPr>
          <p:nvPr/>
        </p:nvPicPr>
        <p:blipFill>
          <a:blip r:embed="rId2"/>
          <a:stretch>
            <a:fillRect/>
          </a:stretch>
        </p:blipFill>
        <p:spPr>
          <a:xfrm>
            <a:off x="1" y="77004"/>
            <a:ext cx="1116530" cy="683380"/>
          </a:xfrm>
          <a:prstGeom prst="rect">
            <a:avLst/>
          </a:prstGeom>
        </p:spPr>
      </p:pic>
      <p:graphicFrame>
        <p:nvGraphicFramePr>
          <p:cNvPr id="11" name="Tableau 10"/>
          <p:cNvGraphicFramePr>
            <a:graphicFrameLocks noGrp="1"/>
          </p:cNvGraphicFramePr>
          <p:nvPr>
            <p:extLst>
              <p:ext uri="{D42A27DB-BD31-4B8C-83A1-F6EECF244321}">
                <p14:modId xmlns:p14="http://schemas.microsoft.com/office/powerpoint/2010/main" val="1608927239"/>
              </p:ext>
            </p:extLst>
          </p:nvPr>
        </p:nvGraphicFramePr>
        <p:xfrm>
          <a:off x="577516" y="837398"/>
          <a:ext cx="11069052" cy="5936752"/>
        </p:xfrm>
        <a:graphic>
          <a:graphicData uri="http://schemas.openxmlformats.org/drawingml/2006/table">
            <a:tbl>
              <a:tblPr firstRow="1" firstCol="1" bandRow="1"/>
              <a:tblGrid>
                <a:gridCol w="3306785">
                  <a:extLst>
                    <a:ext uri="{9D8B030D-6E8A-4147-A177-3AD203B41FA5}">
                      <a16:colId xmlns:a16="http://schemas.microsoft.com/office/drawing/2014/main" val="3767592737"/>
                    </a:ext>
                  </a:extLst>
                </a:gridCol>
                <a:gridCol w="4095941">
                  <a:extLst>
                    <a:ext uri="{9D8B030D-6E8A-4147-A177-3AD203B41FA5}">
                      <a16:colId xmlns:a16="http://schemas.microsoft.com/office/drawing/2014/main" val="355799871"/>
                    </a:ext>
                  </a:extLst>
                </a:gridCol>
                <a:gridCol w="3666326">
                  <a:extLst>
                    <a:ext uri="{9D8B030D-6E8A-4147-A177-3AD203B41FA5}">
                      <a16:colId xmlns:a16="http://schemas.microsoft.com/office/drawing/2014/main" val="3927123636"/>
                    </a:ext>
                  </a:extLst>
                </a:gridCol>
              </a:tblGrid>
              <a:tr h="246349">
                <a:tc gridSpan="3">
                  <a:txBody>
                    <a:bodyPr/>
                    <a:lstStyle/>
                    <a:p>
                      <a:pPr algn="ctr">
                        <a:lnSpc>
                          <a:spcPct val="107000"/>
                        </a:lnSpc>
                        <a:spcAft>
                          <a:spcPts val="0"/>
                        </a:spcAft>
                      </a:pPr>
                      <a:r>
                        <a:rPr lang="fr-FR" sz="16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Recherche du consensus entre les 3 acteurs du projet de micro-certification</a:t>
                      </a:r>
                      <a:endParaRPr lang="fr-F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782564994"/>
                  </a:ext>
                </a:extLst>
              </a:tr>
              <a:tr h="196034">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Employeur : exposé des tâches prescrites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Travailleur ou apprenant : gestes accomplis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lnSpc>
                          <a:spcPct val="107000"/>
                        </a:lnSpc>
                        <a:spcAft>
                          <a:spcPts val="0"/>
                        </a:spcAft>
                      </a:pPr>
                      <a:r>
                        <a:rPr lang="fr-FR" sz="11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Organisme de formation : scénario d’apprentissage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2502556"/>
                  </a:ext>
                </a:extLst>
              </a:tr>
              <a:tr h="3109540">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Tâches prescrites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Objectifs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Résultats attendus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Indicateurs de réussite</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fr-FR"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Gestes accomplis : (points à questionner selon l’annexe méthodologique SKY)</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Buts prescrits par rapport aux singularités personnelles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 comment faire » selon les pratiques usuelles et les approches individuelles (logigramme, procédogramme, schéma d’organisation, etc.)</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processus logique de réalisation (séquencement logique des actions ou chaine d’activités) et les adaptations singulières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 contexte de réalisation et les conditions particulières </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postures à prendre et les ajustements personnels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contraintes ergonomiques et les correctif personnalisés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règles de sécurité et d’hygiène et les habitudes</a:t>
                      </a: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Les connaissances associées (litteratie, numératie et informatique)</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Scénario / séquences / temps / observation </a:t>
                      </a:r>
                      <a:r>
                        <a:rPr lang="fr-FR" sz="1200" dirty="0">
                          <a:effectLst/>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Formalisation sous forme de phrases faisant la synthèse entre le prescrit et le réalisé.</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S1</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Objectifs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Actions à accomplir</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Critères de réussite</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Evaluation</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S2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546004"/>
                  </a:ext>
                </a:extLst>
              </a:tr>
              <a:tr h="1360423">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Instructions de travail</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Fiches de postes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Modes opératoires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Manuel qualité</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Règlement HSE (Hygiène, sécurité, environnement)</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Vidéo de la situation et des pratiques professionnelles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Manuels et documentations des fabricants</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Documents et guides de montage et d’installation</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Consignes de sécurités et recommandations</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Sources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Référentiels existants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Programmes de formations existants</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Ressources pédagogiques disponibles</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543918"/>
                  </a:ext>
                </a:extLst>
              </a:tr>
              <a:tr h="971732">
                <a:tc>
                  <a:txBody>
                    <a:bodyPr/>
                    <a:lstStyle/>
                    <a:p>
                      <a:pPr algn="just">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Que faut-il intégrer du contexte et cadre de la situation de travail (local, température, passages d’autres personnes, nuisances possibles, risques l’électrocutions etc…)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Mise en situation filmée</a:t>
                      </a:r>
                    </a:p>
                    <a:p>
                      <a:pPr marL="342900" lvl="0" indent="-342900">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L’annexe recommande une forte contextualisation des gestes à accomplir</a:t>
                      </a:r>
                    </a:p>
                    <a:p>
                      <a:pPr>
                        <a:lnSpc>
                          <a:spcPct val="107000"/>
                        </a:lnSpc>
                        <a:spcAft>
                          <a:spcPts val="0"/>
                        </a:spcAft>
                      </a:pPr>
                      <a:r>
                        <a:rPr lang="fr-FR"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fr-FR" sz="1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rPr>
                        <a:t>Observations : </a:t>
                      </a:r>
                      <a:endParaRPr lang="fr-FR"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Calibri" panose="020F0502020204030204" pitchFamily="34" charset="0"/>
                        <a:buChar char="-"/>
                      </a:pPr>
                      <a:r>
                        <a:rPr lang="fr-FR" sz="1200" dirty="0">
                          <a:effectLst/>
                          <a:latin typeface="Calibri" panose="020F0502020204030204" pitchFamily="34" charset="0"/>
                          <a:ea typeface="Calibri" panose="020F0502020204030204" pitchFamily="34" charset="0"/>
                          <a:cs typeface="Times New Roman" panose="02020603050405020304" pitchFamily="18" charset="0"/>
                        </a:rPr>
                        <a:t>L’annexe recommande une formalisation vers des situation d’apprentissage ludique, stimulante, facilitant la reconnaissance et le soutien aux apprentissages, l’accès à l’emploi</a:t>
                      </a:r>
                    </a:p>
                  </a:txBody>
                  <a:tcPr marL="55619" marR="5561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2934923"/>
                  </a:ext>
                </a:extLst>
              </a:tr>
            </a:tbl>
          </a:graphicData>
        </a:graphic>
      </p:graphicFrame>
    </p:spTree>
    <p:extLst>
      <p:ext uri="{BB962C8B-B14F-4D97-AF65-F5344CB8AC3E}">
        <p14:creationId xmlns:p14="http://schemas.microsoft.com/office/powerpoint/2010/main" val="324869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81468" y="199534"/>
            <a:ext cx="10515600" cy="647490"/>
          </a:xfrm>
        </p:spPr>
        <p:txBody>
          <a:bodyPr>
            <a:normAutofit/>
          </a:bodyPr>
          <a:lstStyle/>
          <a:p>
            <a:r>
              <a:rPr lang="fr-FR" sz="2400" b="1" u="sng" dirty="0">
                <a:solidFill>
                  <a:srgbClr val="0000FF"/>
                </a:solidFill>
              </a:rPr>
              <a:t>Groupe micro-formation </a:t>
            </a:r>
            <a:r>
              <a:rPr lang="fr-FR" sz="2400" b="1" dirty="0">
                <a:solidFill>
                  <a:srgbClr val="0000FF"/>
                </a:solidFill>
              </a:rPr>
              <a:t>: Utilisation d’une lève personne et d’un verticalisateur </a:t>
            </a:r>
            <a:endParaRPr lang="fr-FR" sz="2400" dirty="0"/>
          </a:p>
        </p:txBody>
      </p:sp>
      <p:sp>
        <p:nvSpPr>
          <p:cNvPr id="4" name="Espace réservé du numéro de diapositive 3"/>
          <p:cNvSpPr>
            <a:spLocks noGrp="1"/>
          </p:cNvSpPr>
          <p:nvPr>
            <p:ph type="sldNum" sz="quarter" idx="12"/>
          </p:nvPr>
        </p:nvSpPr>
        <p:spPr/>
        <p:txBody>
          <a:bodyPr/>
          <a:lstStyle/>
          <a:p>
            <a:fld id="{B9429872-40EB-4286-A007-674A07170877}" type="slidenum">
              <a:rPr lang="fr-FR" smtClean="0"/>
              <a:t>18</a:t>
            </a:fld>
            <a:endParaRPr lang="fr-FR" dirty="0"/>
          </a:p>
        </p:txBody>
      </p:sp>
      <p:graphicFrame>
        <p:nvGraphicFramePr>
          <p:cNvPr id="3" name="Tableau 2"/>
          <p:cNvGraphicFramePr>
            <a:graphicFrameLocks noGrp="1"/>
          </p:cNvGraphicFramePr>
          <p:nvPr>
            <p:extLst>
              <p:ext uri="{D42A27DB-BD31-4B8C-83A1-F6EECF244321}">
                <p14:modId xmlns:p14="http://schemas.microsoft.com/office/powerpoint/2010/main" val="2657902560"/>
              </p:ext>
            </p:extLst>
          </p:nvPr>
        </p:nvGraphicFramePr>
        <p:xfrm>
          <a:off x="983226" y="1690688"/>
          <a:ext cx="10370574" cy="4304997"/>
        </p:xfrm>
        <a:graphic>
          <a:graphicData uri="http://schemas.openxmlformats.org/drawingml/2006/table">
            <a:tbl>
              <a:tblPr firstRow="1" firstCol="1" bandRow="1">
                <a:tableStyleId>{5C22544A-7EE6-4342-B048-85BDC9FD1C3A}</a:tableStyleId>
              </a:tblPr>
              <a:tblGrid>
                <a:gridCol w="3165987">
                  <a:extLst>
                    <a:ext uri="{9D8B030D-6E8A-4147-A177-3AD203B41FA5}">
                      <a16:colId xmlns:a16="http://schemas.microsoft.com/office/drawing/2014/main" val="1505858054"/>
                    </a:ext>
                  </a:extLst>
                </a:gridCol>
                <a:gridCol w="7204587">
                  <a:extLst>
                    <a:ext uri="{9D8B030D-6E8A-4147-A177-3AD203B41FA5}">
                      <a16:colId xmlns:a16="http://schemas.microsoft.com/office/drawing/2014/main" val="87514675"/>
                    </a:ext>
                  </a:extLst>
                </a:gridCol>
              </a:tblGrid>
              <a:tr h="2001042">
                <a:tc>
                  <a:txBody>
                    <a:bodyPr/>
                    <a:lstStyle/>
                    <a:p>
                      <a:pPr algn="ctr">
                        <a:spcBef>
                          <a:spcPts val="800"/>
                        </a:spcBef>
                        <a:spcAft>
                          <a:spcPts val="0"/>
                        </a:spcAft>
                      </a:pPr>
                      <a:r>
                        <a:rPr lang="fr-FR" sz="2800" dirty="0" smtClean="0">
                          <a:effectLst/>
                        </a:rPr>
                        <a:t>Secteur </a:t>
                      </a:r>
                      <a:r>
                        <a:rPr lang="fr-FR" sz="2800" dirty="0">
                          <a:effectLst/>
                        </a:rPr>
                        <a:t>Professionnel d'activités</a:t>
                      </a:r>
                    </a:p>
                    <a:p>
                      <a:pPr marL="0" lvl="0" indent="0">
                        <a:spcBef>
                          <a:spcPts val="800"/>
                        </a:spcBef>
                        <a:spcAft>
                          <a:spcPts val="0"/>
                        </a:spcAft>
                        <a:buFont typeface="Calibri" panose="020F0502020204030204" pitchFamily="34" charset="0"/>
                        <a:buNone/>
                      </a:pPr>
                      <a:r>
                        <a:rPr lang="fr-FR" sz="1400" dirty="0">
                          <a:effectLst/>
                        </a:rPr>
                        <a:t> </a:t>
                      </a:r>
                      <a:endParaRPr lang="fr-FR" sz="14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spcBef>
                          <a:spcPts val="800"/>
                        </a:spcBef>
                        <a:spcAft>
                          <a:spcPts val="0"/>
                        </a:spcAft>
                      </a:pPr>
                      <a:r>
                        <a:rPr lang="fr-FR" sz="2400" b="1" dirty="0">
                          <a:solidFill>
                            <a:schemeClr val="tx1"/>
                          </a:solidFill>
                          <a:effectLst/>
                        </a:rPr>
                        <a:t>Service d’Aide à la Personne au domicile ou en établissement pour personnes ou handicapées (EPHAD)</a:t>
                      </a:r>
                    </a:p>
                    <a:p>
                      <a:pPr algn="just">
                        <a:spcBef>
                          <a:spcPts val="800"/>
                        </a:spcBef>
                        <a:spcAft>
                          <a:spcPts val="0"/>
                        </a:spcAft>
                      </a:pPr>
                      <a:r>
                        <a:rPr lang="fr-FR" sz="2400" b="1" dirty="0">
                          <a:solidFill>
                            <a:schemeClr val="tx1"/>
                          </a:solidFill>
                          <a:effectLst/>
                        </a:rPr>
                        <a:t> </a:t>
                      </a:r>
                      <a:endParaRPr lang="fr-FR"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979634430"/>
                  </a:ext>
                </a:extLst>
              </a:tr>
              <a:tr h="2303955">
                <a:tc>
                  <a:txBody>
                    <a:bodyPr/>
                    <a:lstStyle/>
                    <a:p>
                      <a:pPr algn="ctr">
                        <a:spcBef>
                          <a:spcPts val="800"/>
                        </a:spcBef>
                        <a:spcAft>
                          <a:spcPts val="0"/>
                        </a:spcAft>
                      </a:pPr>
                      <a:r>
                        <a:rPr lang="fr-FR" sz="3200" dirty="0" smtClean="0">
                          <a:effectLst/>
                        </a:rPr>
                        <a:t>Objectifs</a:t>
                      </a:r>
                      <a:endParaRPr lang="fr-FR" sz="3200" dirty="0">
                        <a:effectLst/>
                      </a:endParaRPr>
                    </a:p>
                  </a:txBody>
                  <a:tcPr marL="68580" marR="68580" marT="0" marB="0" anchor="ctr"/>
                </a:tc>
                <a:tc>
                  <a:txBody>
                    <a:bodyPr/>
                    <a:lstStyle/>
                    <a:p>
                      <a:pPr>
                        <a:spcBef>
                          <a:spcPts val="800"/>
                        </a:spcBef>
                        <a:spcAft>
                          <a:spcPts val="0"/>
                        </a:spcAft>
                      </a:pPr>
                      <a:r>
                        <a:rPr lang="sl-SI" sz="2400" b="1" dirty="0">
                          <a:effectLst/>
                        </a:rPr>
                        <a:t>Professionnaliser et développer les compétences des demandeurs d’emploi en vue de leur permettre un retour à l’emploi</a:t>
                      </a:r>
                      <a:endParaRPr lang="fr-FR" sz="2400" b="1"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1197537399"/>
                  </a:ext>
                </a:extLst>
              </a:tr>
            </a:tbl>
          </a:graphicData>
        </a:graphic>
      </p:graphicFrame>
      <p:pic>
        <p:nvPicPr>
          <p:cNvPr id="6" name="Image 5">
            <a:extLst>
              <a:ext uri="{FF2B5EF4-FFF2-40B4-BE49-F238E27FC236}">
                <a16:creationId xmlns:a16="http://schemas.microsoft.com/office/drawing/2014/main" id="{D7053285-0DDC-6D2E-1E04-416F5F226C51}"/>
              </a:ext>
            </a:extLst>
          </p:cNvPr>
          <p:cNvPicPr>
            <a:picLocks noChangeAspect="1"/>
          </p:cNvPicPr>
          <p:nvPr/>
        </p:nvPicPr>
        <p:blipFill>
          <a:blip r:embed="rId2"/>
          <a:stretch>
            <a:fillRect/>
          </a:stretch>
        </p:blipFill>
        <p:spPr>
          <a:xfrm>
            <a:off x="0" y="2026"/>
            <a:ext cx="1424539" cy="999028"/>
          </a:xfrm>
          <a:prstGeom prst="rect">
            <a:avLst/>
          </a:prstGeom>
        </p:spPr>
      </p:pic>
      <p:pic>
        <p:nvPicPr>
          <p:cNvPr id="7" name="Image 6"/>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23515262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19</a:t>
            </a:fld>
            <a:endParaRPr lang="fr-FR" dirty="0"/>
          </a:p>
        </p:txBody>
      </p:sp>
      <p:sp>
        <p:nvSpPr>
          <p:cNvPr id="6" name="Titre 1"/>
          <p:cNvSpPr>
            <a:spLocks noGrp="1"/>
          </p:cNvSpPr>
          <p:nvPr>
            <p:ph type="title"/>
          </p:nvPr>
        </p:nvSpPr>
        <p:spPr>
          <a:xfrm>
            <a:off x="1973178" y="77003"/>
            <a:ext cx="9885146" cy="856648"/>
          </a:xfrm>
        </p:spPr>
        <p:txBody>
          <a:bodyPr>
            <a:normAutofit/>
          </a:bodyPr>
          <a:lstStyle/>
          <a:p>
            <a:pPr algn="just"/>
            <a:r>
              <a:rPr lang="fr-FR" sz="2400" b="1" u="sng" dirty="0">
                <a:solidFill>
                  <a:srgbClr val="0000FF"/>
                </a:solidFill>
              </a:rPr>
              <a:t>Groupe micro-formation </a:t>
            </a:r>
            <a:r>
              <a:rPr lang="fr-FR" sz="2400" b="1" dirty="0">
                <a:solidFill>
                  <a:srgbClr val="0000FF"/>
                </a:solidFill>
              </a:rPr>
              <a:t>: Utilisation d’une lève personne et d’un verticalisateur</a:t>
            </a:r>
            <a:endParaRPr lang="fr-FR" sz="2400" b="1" dirty="0"/>
          </a:p>
        </p:txBody>
      </p:sp>
      <p:pic>
        <p:nvPicPr>
          <p:cNvPr id="7" name="Image 6"/>
          <p:cNvPicPr>
            <a:picLocks noChangeAspect="1"/>
          </p:cNvPicPr>
          <p:nvPr/>
        </p:nvPicPr>
        <p:blipFill>
          <a:blip r:embed="rId2"/>
          <a:stretch>
            <a:fillRect/>
          </a:stretch>
        </p:blipFill>
        <p:spPr>
          <a:xfrm>
            <a:off x="0" y="49737"/>
            <a:ext cx="1443789" cy="883682"/>
          </a:xfrm>
          <a:prstGeom prst="rect">
            <a:avLst/>
          </a:prstGeom>
        </p:spPr>
      </p:pic>
      <p:sp>
        <p:nvSpPr>
          <p:cNvPr id="2" name="Rectangle 1"/>
          <p:cNvSpPr/>
          <p:nvPr/>
        </p:nvSpPr>
        <p:spPr>
          <a:xfrm>
            <a:off x="929640" y="1119748"/>
            <a:ext cx="10424160" cy="4659609"/>
          </a:xfrm>
          <a:prstGeom prst="rect">
            <a:avLst/>
          </a:prstGeom>
        </p:spPr>
        <p:txBody>
          <a:bodyPr wrap="square">
            <a:spAutoFit/>
          </a:bodyPr>
          <a:lstStyle/>
          <a:p>
            <a:pPr lvl="0">
              <a:lnSpc>
                <a:spcPct val="107000"/>
              </a:lnSpc>
              <a:spcAft>
                <a:spcPts val="800"/>
              </a:spcAft>
            </a:pPr>
            <a:r>
              <a:rPr lang="fr-FR" sz="2400" b="1" dirty="0">
                <a:solidFill>
                  <a:srgbClr val="0000FF"/>
                </a:solidFill>
                <a:latin typeface="Calibri" panose="020F0502020204030204" pitchFamily="34" charset="0"/>
                <a:ea typeface="Calibri" panose="020F0502020204030204" pitchFamily="34" charset="0"/>
                <a:cs typeface="Times New Roman" panose="02020603050405020304" pitchFamily="18" charset="0"/>
              </a:rPr>
              <a:t>Rappel du choix des compétences </a:t>
            </a:r>
            <a:endParaRPr lang="fr-FR" sz="2400" b="1"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spcAft>
                <a:spcPts val="800"/>
              </a:spcAft>
            </a:pP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compétences </a:t>
            </a:r>
            <a:r>
              <a:rPr lang="fr-FR" sz="2400" b="1" dirty="0">
                <a:latin typeface="Calibri" panose="020F0502020204030204" pitchFamily="34" charset="0"/>
                <a:ea typeface="Calibri" panose="020F0502020204030204" pitchFamily="34" charset="0"/>
                <a:cs typeface="Times New Roman" panose="02020603050405020304" pitchFamily="18" charset="0"/>
              </a:rPr>
              <a:t>Utilisation d’un lève personne et d’un verticalisateur </a:t>
            </a:r>
            <a:r>
              <a:rPr lang="fr-FR" sz="2400" dirty="0">
                <a:latin typeface="Calibri" panose="020F0502020204030204" pitchFamily="34" charset="0"/>
                <a:ea typeface="Calibri" panose="020F0502020204030204" pitchFamily="34" charset="0"/>
                <a:cs typeface="Times New Roman" panose="02020603050405020304" pitchFamily="18" charset="0"/>
              </a:rPr>
              <a:t>est un besoin important et en tension dans le secteur de l’aide à la personne. </a:t>
            </a:r>
            <a:endParaRPr lang="fr-FR" sz="2400" dirty="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 </a:t>
            </a:r>
            <a:endParaRPr lang="fr-FR"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Les deux compétences proposées sont extraites du Référentiel CCP 2 « Accompagner la personne dans les actes essentiels du quotidien » du titre d'assistance de vie aux familles (ADVF). </a:t>
            </a:r>
          </a:p>
          <a:p>
            <a:pPr algn="just">
              <a:lnSpc>
                <a:spcPct val="107000"/>
              </a:lnSpc>
              <a:spcAft>
                <a:spcPts val="800"/>
              </a:spcAft>
            </a:pPr>
            <a:r>
              <a:rPr lang="fr-FR" sz="2400" dirty="0" smtClean="0">
                <a:latin typeface="Calibri" panose="020F0502020204030204" pitchFamily="34" charset="0"/>
                <a:ea typeface="Calibri" panose="020F0502020204030204" pitchFamily="34" charset="0"/>
                <a:cs typeface="Times New Roman" panose="02020603050405020304" pitchFamily="18" charset="0"/>
              </a:rPr>
              <a:t>Code(s</a:t>
            </a:r>
            <a:r>
              <a:rPr lang="fr-FR" sz="2400" dirty="0">
                <a:latin typeface="Calibri" panose="020F0502020204030204" pitchFamily="34" charset="0"/>
                <a:ea typeface="Calibri" panose="020F0502020204030204" pitchFamily="34" charset="0"/>
                <a:cs typeface="Times New Roman" panose="02020603050405020304" pitchFamily="18" charset="0"/>
              </a:rPr>
              <a:t>) NSF : RNCP35506 - TP - Assistant de vie aux familles</a:t>
            </a:r>
          </a:p>
          <a:p>
            <a:pPr marL="449580">
              <a:lnSpc>
                <a:spcPct val="107000"/>
              </a:lnSpc>
              <a:spcAft>
                <a:spcPts val="800"/>
              </a:spcAft>
            </a:pPr>
            <a:r>
              <a:rPr lang="fr-FR" sz="2400" dirty="0">
                <a:latin typeface="Calibri" panose="020F0502020204030204" pitchFamily="34" charset="0"/>
                <a:ea typeface="Calibri" panose="020F0502020204030204" pitchFamily="34" charset="0"/>
                <a:cs typeface="Times New Roman" panose="02020603050405020304" pitchFamily="18" charset="0"/>
              </a:rPr>
              <a:t>ROME : K1302 - Assistance auprès d'adultes</a:t>
            </a:r>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38124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7004" y="96287"/>
            <a:ext cx="1472664" cy="1080637"/>
          </a:xfrm>
          <a:prstGeom prst="rect">
            <a:avLst/>
          </a:prstGeom>
        </p:spPr>
      </p:pic>
      <p:sp>
        <p:nvSpPr>
          <p:cNvPr id="9" name="Rectangle 8"/>
          <p:cNvSpPr/>
          <p:nvPr/>
        </p:nvSpPr>
        <p:spPr>
          <a:xfrm>
            <a:off x="1222410" y="565809"/>
            <a:ext cx="10318282" cy="5047536"/>
          </a:xfrm>
          <a:prstGeom prst="rect">
            <a:avLst/>
          </a:prstGeom>
        </p:spPr>
        <p:txBody>
          <a:bodyPr wrap="square">
            <a:spAutoFit/>
          </a:bodyPr>
          <a:lstStyle/>
          <a:p>
            <a:pPr algn="ctr" hangingPunct="0"/>
            <a:r>
              <a:rPr lang="fr-FR" sz="4000" b="1" u="sng" dirty="0">
                <a:solidFill>
                  <a:srgbClr val="0000FF"/>
                </a:solidFill>
              </a:rPr>
              <a:t>Ordre du jour</a:t>
            </a:r>
          </a:p>
          <a:p>
            <a:pPr algn="ctr" hangingPunct="0"/>
            <a:endParaRPr lang="fr-FR" sz="4000" b="1" dirty="0">
              <a:solidFill>
                <a:srgbClr val="0000FF"/>
              </a:solidFill>
            </a:endParaRPr>
          </a:p>
          <a:p>
            <a:pPr algn="just" hangingPunct="0">
              <a:spcAft>
                <a:spcPts val="0"/>
              </a:spcAft>
            </a:pPr>
            <a:endParaRPr lang="fr-FR" dirty="0">
              <a:latin typeface="Times New Roman" panose="02020603050405020304" pitchFamily="18" charset="0"/>
              <a:ea typeface="Times New Roman" panose="02020603050405020304" pitchFamily="18" charset="0"/>
            </a:endParaRP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Rappel du projet</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Présentation des partenaires européens du projet </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Présentation des membres du Groupe Territorial du Val d’Oise</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Processus de détection des gestes professionnels identifiés par rapport aux métiers sélectionnés. </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Publics bénéficiaires des micro-formations</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Méthode de mesure du « delta » à l’entrée sur les micro-formations</a:t>
            </a:r>
          </a:p>
          <a:p>
            <a:pPr marL="457200" indent="-457200" algn="just" hangingPunct="0">
              <a:spcAft>
                <a:spcPts val="0"/>
              </a:spcAft>
              <a:buFont typeface="+mj-lt"/>
              <a:buAutoNum type="arabicPeriod"/>
            </a:pPr>
            <a:r>
              <a:rPr lang="fr-FR" sz="2800" dirty="0">
                <a:latin typeface="Times New Roman" panose="02020603050405020304" pitchFamily="18" charset="0"/>
                <a:ea typeface="Times New Roman" panose="02020603050405020304" pitchFamily="18" charset="0"/>
              </a:rPr>
              <a:t>Synthèse et clôture des travaux</a:t>
            </a:r>
            <a:endParaRPr lang="fr-FR" sz="2800" dirty="0">
              <a:effectLst/>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a:t>
            </a:fld>
            <a:endParaRPr lang="fr-BE" dirty="0"/>
          </a:p>
        </p:txBody>
      </p:sp>
      <p:pic>
        <p:nvPicPr>
          <p:cNvPr id="13" name="Image 12"/>
          <p:cNvPicPr>
            <a:picLocks noChangeAspect="1"/>
          </p:cNvPicPr>
          <p:nvPr/>
        </p:nvPicPr>
        <p:blipFill>
          <a:blip r:embed="rId3"/>
          <a:stretch>
            <a:fillRect/>
          </a:stretch>
        </p:blipFill>
        <p:spPr>
          <a:xfrm>
            <a:off x="279133" y="6153664"/>
            <a:ext cx="3667226" cy="414444"/>
          </a:xfrm>
          <a:prstGeom prst="rect">
            <a:avLst/>
          </a:prstGeom>
        </p:spPr>
      </p:pic>
    </p:spTree>
    <p:extLst>
      <p:ext uri="{BB962C8B-B14F-4D97-AF65-F5344CB8AC3E}">
        <p14:creationId xmlns:p14="http://schemas.microsoft.com/office/powerpoint/2010/main" val="3551798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B9429872-40EB-4286-A007-674A07170877}" type="slidenum">
              <a:rPr lang="fr-FR" smtClean="0"/>
              <a:t>20</a:t>
            </a:fld>
            <a:endParaRPr lang="fr-FR" dirty="0"/>
          </a:p>
        </p:txBody>
      </p:sp>
      <p:sp>
        <p:nvSpPr>
          <p:cNvPr id="6" name="Titre 1"/>
          <p:cNvSpPr>
            <a:spLocks noGrp="1"/>
          </p:cNvSpPr>
          <p:nvPr>
            <p:ph type="title"/>
          </p:nvPr>
        </p:nvSpPr>
        <p:spPr>
          <a:xfrm>
            <a:off x="1973178" y="77003"/>
            <a:ext cx="9885146" cy="856648"/>
          </a:xfrm>
        </p:spPr>
        <p:txBody>
          <a:bodyPr>
            <a:normAutofit/>
          </a:bodyPr>
          <a:lstStyle/>
          <a:p>
            <a:pPr algn="just"/>
            <a:r>
              <a:rPr lang="fr-FR" sz="2400" b="1" u="sng" dirty="0">
                <a:solidFill>
                  <a:srgbClr val="0000FF"/>
                </a:solidFill>
              </a:rPr>
              <a:t>Groupe micro-formation </a:t>
            </a:r>
            <a:r>
              <a:rPr lang="fr-FR" sz="2400" b="1" dirty="0">
                <a:solidFill>
                  <a:srgbClr val="0000FF"/>
                </a:solidFill>
              </a:rPr>
              <a:t>: Utilisation d’une lève personne et d’un verticalisateur</a:t>
            </a:r>
            <a:endParaRPr lang="fr-FR" sz="2400" b="1" dirty="0"/>
          </a:p>
        </p:txBody>
      </p:sp>
      <p:pic>
        <p:nvPicPr>
          <p:cNvPr id="7" name="Image 6"/>
          <p:cNvPicPr>
            <a:picLocks noChangeAspect="1"/>
          </p:cNvPicPr>
          <p:nvPr/>
        </p:nvPicPr>
        <p:blipFill>
          <a:blip r:embed="rId2"/>
          <a:stretch>
            <a:fillRect/>
          </a:stretch>
        </p:blipFill>
        <p:spPr>
          <a:xfrm>
            <a:off x="0" y="49736"/>
            <a:ext cx="1703671" cy="1042745"/>
          </a:xfrm>
          <a:prstGeom prst="rect">
            <a:avLst/>
          </a:prstGeom>
        </p:spPr>
      </p:pic>
      <p:graphicFrame>
        <p:nvGraphicFramePr>
          <p:cNvPr id="3" name="Diagramme 2"/>
          <p:cNvGraphicFramePr/>
          <p:nvPr>
            <p:extLst>
              <p:ext uri="{D42A27DB-BD31-4B8C-83A1-F6EECF244321}">
                <p14:modId xmlns:p14="http://schemas.microsoft.com/office/powerpoint/2010/main" val="961767116"/>
              </p:ext>
            </p:extLst>
          </p:nvPr>
        </p:nvGraphicFramePr>
        <p:xfrm>
          <a:off x="1270536" y="2093597"/>
          <a:ext cx="9894769" cy="4528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Rectangle 7"/>
          <p:cNvSpPr/>
          <p:nvPr/>
        </p:nvSpPr>
        <p:spPr>
          <a:xfrm>
            <a:off x="1347538" y="1151668"/>
            <a:ext cx="10356783" cy="882742"/>
          </a:xfrm>
          <a:prstGeom prst="rect">
            <a:avLst/>
          </a:prstGeom>
        </p:spPr>
        <p:txBody>
          <a:bodyPr wrap="square">
            <a:spAutoFit/>
          </a:bodyPr>
          <a:lstStyle/>
          <a:p>
            <a:pPr>
              <a:lnSpc>
                <a:spcPct val="107000"/>
              </a:lnSpc>
              <a:spcAft>
                <a:spcPts val="800"/>
              </a:spcAft>
            </a:pPr>
            <a:r>
              <a:rPr lang="fr-FR" sz="1600" b="1" dirty="0">
                <a:latin typeface="Calibri" panose="020F0502020204030204" pitchFamily="34" charset="0"/>
                <a:ea typeface="Calibri" panose="020F0502020204030204" pitchFamily="34" charset="0"/>
                <a:cs typeface="Times New Roman" panose="02020603050405020304" pitchFamily="18" charset="0"/>
              </a:rPr>
              <a:t>Méthode de travail : </a:t>
            </a:r>
            <a:r>
              <a:rPr lang="fr-FR" sz="1600" i="1" dirty="0">
                <a:latin typeface="Calibri" panose="020F0502020204030204" pitchFamily="34" charset="0"/>
                <a:ea typeface="Calibri" panose="020F0502020204030204" pitchFamily="34" charset="0"/>
                <a:cs typeface="Times New Roman" panose="02020603050405020304" pitchFamily="18" charset="0"/>
              </a:rPr>
              <a:t>« Le geste professionnel ne s’écrit pas à partir d’un verbe d’action dans une phrase construite, mais il est le résultat d’une compilation de mots, de phrases, d’anecdotes qui seront ensuite formalisées et serviront à faire le programme de micro-formation </a:t>
            </a:r>
            <a:r>
              <a:rPr lang="fr-FR" sz="1600" dirty="0">
                <a:latin typeface="Calibri" panose="020F0502020204030204" pitchFamily="34" charset="0"/>
                <a:ea typeface="Calibri" panose="020F0502020204030204" pitchFamily="34" charset="0"/>
                <a:cs typeface="Times New Roman" panose="02020603050405020304" pitchFamily="18" charset="0"/>
              </a:rPr>
              <a:t>» (p.7, Guide </a:t>
            </a:r>
            <a:r>
              <a:rPr lang="fr-FR" sz="1600" dirty="0">
                <a:latin typeface="Calibri" panose="020F0502020204030204" pitchFamily="34" charset="0"/>
                <a:ea typeface="Calibri" panose="020F0502020204030204" pitchFamily="34" charset="0"/>
                <a:cs typeface="Times New Roman" panose="02020603050405020304" pitchFamily="18" charset="0"/>
              </a:rPr>
              <a:t>Sky</a:t>
            </a:r>
            <a:r>
              <a:rPr lang="fr-FR" sz="1600" dirty="0">
                <a:latin typeface="Calibri" panose="020F0502020204030204" pitchFamily="34" charset="0"/>
                <a:ea typeface="Calibri" panose="020F0502020204030204" pitchFamily="34" charset="0"/>
                <a:cs typeface="Times New Roman" panose="02020603050405020304" pitchFamily="18" charset="0"/>
              </a:rPr>
              <a:t> phase 1 : Extrait de l’annexe méthodologique</a:t>
            </a:r>
            <a:r>
              <a:rPr lang="fr-FR" sz="1600" b="1" dirty="0">
                <a:latin typeface="Calibri" panose="020F0502020204030204" pitchFamily="34" charset="0"/>
                <a:ea typeface="Calibri" panose="020F0502020204030204" pitchFamily="34" charset="0"/>
                <a:cs typeface="Times New Roman" panose="02020603050405020304" pitchFamily="18" charset="0"/>
              </a:rPr>
              <a:t>).</a:t>
            </a:r>
            <a:endParaRPr lang="fr-F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78533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6340"/>
            <a:ext cx="1394887" cy="1023564"/>
          </a:xfrm>
          <a:prstGeom prst="rect">
            <a:avLst/>
          </a:prstGeom>
        </p:spPr>
      </p:pic>
      <p:sp>
        <p:nvSpPr>
          <p:cNvPr id="9" name="Rectangle 8"/>
          <p:cNvSpPr/>
          <p:nvPr/>
        </p:nvSpPr>
        <p:spPr>
          <a:xfrm>
            <a:off x="1309038" y="79611"/>
            <a:ext cx="10318282" cy="984885"/>
          </a:xfrm>
          <a:prstGeom prst="rect">
            <a:avLst/>
          </a:prstGeom>
        </p:spPr>
        <p:txBody>
          <a:bodyPr wrap="square">
            <a:spAutoFit/>
          </a:bodyPr>
          <a:lstStyle/>
          <a:p>
            <a:pPr algn="ctr" hangingPunct="0"/>
            <a:r>
              <a:rPr lang="fr-FR" sz="4000" b="1" u="sng" dirty="0">
                <a:solidFill>
                  <a:srgbClr val="0000FF"/>
                </a:solidFill>
              </a:rPr>
              <a:t>5. Publics bénéficiaires des micro-formations</a:t>
            </a:r>
          </a:p>
          <a:p>
            <a:pPr algn="ctr" hangingPunct="0"/>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21</a:t>
            </a:fld>
            <a:endParaRPr lang="fr-BE" dirty="0"/>
          </a:p>
        </p:txBody>
      </p:sp>
      <p:pic>
        <p:nvPicPr>
          <p:cNvPr id="7" name="Image 6"/>
          <p:cNvPicPr>
            <a:picLocks noChangeAspect="1"/>
          </p:cNvPicPr>
          <p:nvPr/>
        </p:nvPicPr>
        <p:blipFill>
          <a:blip r:embed="rId3"/>
          <a:stretch>
            <a:fillRect/>
          </a:stretch>
        </p:blipFill>
        <p:spPr>
          <a:xfrm>
            <a:off x="3354402" y="1218499"/>
            <a:ext cx="8667551" cy="5009787"/>
          </a:xfrm>
          <a:prstGeom prst="rect">
            <a:avLst/>
          </a:prstGeom>
        </p:spPr>
      </p:pic>
      <p:sp>
        <p:nvSpPr>
          <p:cNvPr id="2" name="ZoneTexte 1"/>
          <p:cNvSpPr txBox="1"/>
          <p:nvPr/>
        </p:nvSpPr>
        <p:spPr>
          <a:xfrm>
            <a:off x="52938" y="1477982"/>
            <a:ext cx="3301465" cy="4801314"/>
          </a:xfrm>
          <a:prstGeom prst="rect">
            <a:avLst/>
          </a:prstGeom>
          <a:noFill/>
        </p:spPr>
        <p:txBody>
          <a:bodyPr wrap="square" rtlCol="0">
            <a:spAutoFit/>
          </a:bodyPr>
          <a:lstStyle/>
          <a:p>
            <a:pPr algn="just"/>
            <a:r>
              <a:rPr lang="fr-FR" b="1" dirty="0"/>
              <a:t>L’entrée dans le PLIE </a:t>
            </a:r>
            <a:r>
              <a:rPr lang="fr-FR" dirty="0"/>
              <a:t>est un acte </a:t>
            </a:r>
            <a:r>
              <a:rPr lang="fr-FR" b="1" dirty="0"/>
              <a:t>volontaire</a:t>
            </a:r>
            <a:r>
              <a:rPr lang="fr-FR" dirty="0"/>
              <a:t> du participant, auquel est alors affecté un référent unique de parcours, dont les missions sont </a:t>
            </a:r>
            <a:r>
              <a:rPr lang="fr-FR" dirty="0" smtClean="0"/>
              <a:t>:</a:t>
            </a:r>
          </a:p>
          <a:p>
            <a:pPr algn="just"/>
            <a:endParaRPr lang="fr-FR" dirty="0"/>
          </a:p>
          <a:p>
            <a:pPr marL="285750" indent="-285750" algn="just">
              <a:buFont typeface="Arial" panose="020B0604020202020204" pitchFamily="34" charset="0"/>
              <a:buChar char="•"/>
            </a:pPr>
            <a:r>
              <a:rPr lang="fr-FR" dirty="0"/>
              <a:t>d’établir un diagnostic des compétences, des difficultés et des attentes du participant</a:t>
            </a:r>
            <a:r>
              <a:rPr lang="fr-FR" dirty="0" smtClean="0"/>
              <a:t>,</a:t>
            </a:r>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de </a:t>
            </a:r>
            <a:r>
              <a:rPr lang="fr-FR" dirty="0"/>
              <a:t>co</a:t>
            </a:r>
            <a:r>
              <a:rPr lang="fr-FR" dirty="0"/>
              <a:t>-construire avec lui son parcours d’insertion et d’en coordonner les étapes, </a:t>
            </a:r>
            <a:endParaRPr lang="fr-FR" dirty="0" smtClean="0"/>
          </a:p>
          <a:p>
            <a:pPr marL="285750" indent="-285750" algn="just">
              <a:buFont typeface="Arial" panose="020B0604020202020204" pitchFamily="34" charset="0"/>
              <a:buChar char="•"/>
            </a:pPr>
            <a:endParaRPr lang="fr-FR" dirty="0"/>
          </a:p>
          <a:p>
            <a:pPr marL="285750" indent="-285750" algn="just">
              <a:buFont typeface="Arial" panose="020B0604020202020204" pitchFamily="34" charset="0"/>
              <a:buChar char="•"/>
            </a:pPr>
            <a:r>
              <a:rPr lang="fr-FR" dirty="0"/>
              <a:t>puis d’assurer un suivi dans l’emploi durant les six premiers mois</a:t>
            </a:r>
          </a:p>
        </p:txBody>
      </p:sp>
      <p:pic>
        <p:nvPicPr>
          <p:cNvPr id="8" name="Image 7"/>
          <p:cNvPicPr>
            <a:picLocks noChangeAspect="1"/>
          </p:cNvPicPr>
          <p:nvPr/>
        </p:nvPicPr>
        <p:blipFill>
          <a:blip r:embed="rId4"/>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2669984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15504" y="288793"/>
            <a:ext cx="1703671" cy="1250149"/>
          </a:xfrm>
          <a:prstGeom prst="rect">
            <a:avLst/>
          </a:prstGeom>
        </p:spPr>
      </p:pic>
      <p:sp>
        <p:nvSpPr>
          <p:cNvPr id="9" name="Rectangle 8"/>
          <p:cNvSpPr/>
          <p:nvPr/>
        </p:nvSpPr>
        <p:spPr>
          <a:xfrm>
            <a:off x="1376414" y="2384984"/>
            <a:ext cx="10318282" cy="1323439"/>
          </a:xfrm>
          <a:prstGeom prst="rect">
            <a:avLst/>
          </a:prstGeom>
        </p:spPr>
        <p:txBody>
          <a:bodyPr wrap="square">
            <a:spAutoFit/>
          </a:bodyPr>
          <a:lstStyle/>
          <a:p>
            <a:pPr algn="ctr" hangingPunct="0"/>
            <a:r>
              <a:rPr lang="fr-FR" sz="4000" b="1" u="sng" dirty="0">
                <a:solidFill>
                  <a:srgbClr val="0000FF"/>
                </a:solidFill>
              </a:rPr>
              <a:t>6. Méthode de mesure du « delta » à l’entrée sur les micro-formations</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22</a:t>
            </a:fld>
            <a:endParaRPr lang="fr-BE" dirty="0"/>
          </a:p>
        </p:txBody>
      </p:sp>
      <p:pic>
        <p:nvPicPr>
          <p:cNvPr id="6" name="Image 5"/>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6773652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414337" y="357189"/>
            <a:ext cx="11401426" cy="5783730"/>
          </a:xfrm>
        </p:spPr>
        <p:txBody>
          <a:bodyPr>
            <a:normAutofit fontScale="90000"/>
          </a:bodyPr>
          <a:lstStyle/>
          <a:p>
            <a:pPr algn="l"/>
            <a:r>
              <a:rPr lang="fr-FR" sz="4400" dirty="0"/>
              <a:t/>
            </a:r>
            <a:br>
              <a:rPr lang="fr-FR" sz="4400" dirty="0"/>
            </a:br>
            <a:r>
              <a:rPr lang="fr-FR" sz="4400" dirty="0"/>
              <a:t/>
            </a:r>
            <a:br>
              <a:rPr lang="fr-FR" sz="4400" dirty="0"/>
            </a:br>
            <a:r>
              <a:rPr lang="fr-FR" sz="4400" dirty="0"/>
              <a:t>                             </a:t>
            </a:r>
            <a:br>
              <a:rPr lang="fr-FR" sz="4400" dirty="0"/>
            </a:br>
            <a:r>
              <a:rPr lang="fr-FR" sz="4400" dirty="0"/>
              <a:t/>
            </a:r>
            <a:br>
              <a:rPr lang="fr-FR" sz="4400" dirty="0"/>
            </a:br>
            <a:r>
              <a:rPr lang="fr-FR" sz="4400" dirty="0"/>
              <a:t/>
            </a:r>
            <a:br>
              <a:rPr lang="fr-FR" sz="4400" dirty="0"/>
            </a:br>
            <a:r>
              <a:rPr lang="fr-FR" sz="4400" dirty="0"/>
              <a:t>                              </a:t>
            </a:r>
            <a:r>
              <a:rPr lang="fr-FR" sz="4400" b="1" dirty="0"/>
              <a:t>Gestes </a:t>
            </a:r>
            <a:r>
              <a:rPr lang="fr-FR" sz="4400" b="1" dirty="0" smtClean="0"/>
              <a:t>professionnels</a:t>
            </a:r>
            <a:br>
              <a:rPr lang="fr-FR" sz="4400" b="1" dirty="0" smtClean="0"/>
            </a:br>
            <a:r>
              <a:rPr lang="fr-FR" sz="3600" dirty="0" smtClean="0"/>
              <a:t>Identifier </a:t>
            </a:r>
            <a:r>
              <a:rPr lang="fr-FR" sz="3600" dirty="0"/>
              <a:t>les gestes professionnels d’un métier avec les travailleurs eux-mêmes (description du travail, comment on fait, outils et matériels utilisés, savoirs nécessaires, règles de fonctionnement, photos, vidéo, etc.)</a:t>
            </a:r>
            <a:br>
              <a:rPr lang="fr-FR" sz="3600" dirty="0"/>
            </a:br>
            <a:r>
              <a:rPr lang="fr-FR" sz="3600" dirty="0"/>
              <a:t/>
            </a:r>
            <a:br>
              <a:rPr lang="fr-FR" sz="3600" dirty="0"/>
            </a:br>
            <a:r>
              <a:rPr lang="fr-FR" sz="3600" dirty="0"/>
              <a:t>Sélectionner 2 gestes professionnels particulièrement représentatifs du métier (indispensables pour débuter)</a:t>
            </a:r>
            <a:br>
              <a:rPr lang="fr-FR" sz="3600" dirty="0"/>
            </a:br>
            <a:r>
              <a:rPr lang="fr-FR" sz="3600" dirty="0"/>
              <a:t/>
            </a:r>
            <a:br>
              <a:rPr lang="fr-FR" sz="3600" dirty="0"/>
            </a:br>
            <a:r>
              <a:rPr lang="fr-FR" sz="3600" dirty="0"/>
              <a:t>Décrire et/ou représenter les objectifs pédagogiques des 2 gestes professionnels (niveaux de connaissances et de pratiques, outils, équipements, sécurité, risques, photos, vidéos, dessins, etc.)</a:t>
            </a:r>
          </a:p>
        </p:txBody>
      </p:sp>
      <p:pic>
        <p:nvPicPr>
          <p:cNvPr id="3" name="Image 2"/>
          <p:cNvPicPr>
            <a:picLocks noChangeAspect="1"/>
          </p:cNvPicPr>
          <p:nvPr/>
        </p:nvPicPr>
        <p:blipFill>
          <a:blip r:embed="rId2"/>
          <a:stretch>
            <a:fillRect/>
          </a:stretch>
        </p:blipFill>
        <p:spPr>
          <a:xfrm>
            <a:off x="221381" y="128282"/>
            <a:ext cx="1184245" cy="728366"/>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23</a:t>
            </a:fld>
            <a:endParaRPr lang="fr-BE" dirty="0"/>
          </a:p>
        </p:txBody>
      </p:sp>
    </p:spTree>
    <p:extLst>
      <p:ext uri="{BB962C8B-B14F-4D97-AF65-F5344CB8AC3E}">
        <p14:creationId xmlns:p14="http://schemas.microsoft.com/office/powerpoint/2010/main" val="299303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395287" y="257174"/>
            <a:ext cx="11401426" cy="5957887"/>
          </a:xfrm>
        </p:spPr>
        <p:txBody>
          <a:bodyPr>
            <a:normAutofit fontScale="90000"/>
          </a:bodyPr>
          <a:lstStyle/>
          <a:p>
            <a:pPr algn="l"/>
            <a:r>
              <a:rPr lang="fr-FR" sz="4400" b="1" dirty="0"/>
              <a:t>                              Capacités individuelles (1/2)</a:t>
            </a:r>
            <a:r>
              <a:rPr lang="fr-FR" sz="4400" dirty="0"/>
              <a:t/>
            </a:r>
            <a:br>
              <a:rPr lang="fr-FR" sz="4400" dirty="0"/>
            </a:br>
            <a:r>
              <a:rPr lang="fr-FR" sz="4000" dirty="0"/>
              <a:t>Présenter les 2 gestes professionnels aux candidats </a:t>
            </a:r>
            <a:r>
              <a:rPr lang="fr-FR" sz="3600" dirty="0"/>
              <a:t>(finalités des gestes, descriptions, schémas, photos, vidéos, outils utilisés, environnement de travail, documents, contraintes et règles, etc.) </a:t>
            </a:r>
            <a:r>
              <a:rPr lang="fr-FR" sz="4400" dirty="0"/>
              <a:t/>
            </a:r>
            <a:br>
              <a:rPr lang="fr-FR" sz="4400" dirty="0"/>
            </a:br>
            <a:r>
              <a:rPr lang="fr-FR" sz="4400" dirty="0"/>
              <a:t/>
            </a:r>
            <a:br>
              <a:rPr lang="fr-FR" sz="4400" dirty="0"/>
            </a:br>
            <a:r>
              <a:rPr lang="fr-FR" sz="4000" dirty="0"/>
              <a:t>Demander aux candidats d’expliquer à leurs façons et par association d’idées les 2 gestes professionnels </a:t>
            </a:r>
            <a:r>
              <a:rPr lang="fr-FR" sz="3600" dirty="0"/>
              <a:t>(expériences similaires, pratiques informelles, hobby, passe-temps, curiosité, etc.)</a:t>
            </a:r>
            <a:r>
              <a:rPr lang="fr-FR" sz="4400" dirty="0"/>
              <a:t/>
            </a:r>
            <a:br>
              <a:rPr lang="fr-FR" sz="4400" dirty="0"/>
            </a:br>
            <a:r>
              <a:rPr lang="fr-FR" sz="4400" dirty="0"/>
              <a:t/>
            </a:r>
            <a:br>
              <a:rPr lang="fr-FR" sz="4400" dirty="0"/>
            </a:br>
            <a:r>
              <a:rPr lang="fr-FR" sz="4000" dirty="0"/>
              <a:t>Dialoguer avec le candidat sur sa représentation du métier et des 2 gestes professionnels </a:t>
            </a:r>
            <a:r>
              <a:rPr lang="fr-FR" sz="3600" dirty="0"/>
              <a:t>(intérêt, envie d’essayer, attirance, volonté d’investissement, cadre de travail, etc.)</a:t>
            </a:r>
            <a:endParaRPr lang="fr-FR" dirty="0"/>
          </a:p>
        </p:txBody>
      </p:sp>
      <p:pic>
        <p:nvPicPr>
          <p:cNvPr id="3" name="Image 2"/>
          <p:cNvPicPr>
            <a:picLocks noChangeAspect="1"/>
          </p:cNvPicPr>
          <p:nvPr/>
        </p:nvPicPr>
        <p:blipFill>
          <a:blip r:embed="rId2"/>
          <a:stretch>
            <a:fillRect/>
          </a:stretch>
        </p:blipFill>
        <p:spPr>
          <a:xfrm>
            <a:off x="0" y="0"/>
            <a:ext cx="1703671" cy="895149"/>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24</a:t>
            </a:fld>
            <a:endParaRPr lang="fr-BE" dirty="0"/>
          </a:p>
        </p:txBody>
      </p:sp>
    </p:spTree>
    <p:extLst>
      <p:ext uri="{BB962C8B-B14F-4D97-AF65-F5344CB8AC3E}">
        <p14:creationId xmlns:p14="http://schemas.microsoft.com/office/powerpoint/2010/main" val="35431592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D133B7-17CA-841A-677A-3F39FC3F4C62}"/>
              </a:ext>
            </a:extLst>
          </p:cNvPr>
          <p:cNvSpPr>
            <a:spLocks noGrp="1"/>
          </p:cNvSpPr>
          <p:nvPr>
            <p:ph type="ctrTitle"/>
          </p:nvPr>
        </p:nvSpPr>
        <p:spPr>
          <a:xfrm>
            <a:off x="395287" y="242888"/>
            <a:ext cx="11401426" cy="6115049"/>
          </a:xfrm>
        </p:spPr>
        <p:txBody>
          <a:bodyPr>
            <a:normAutofit fontScale="90000"/>
          </a:bodyPr>
          <a:lstStyle/>
          <a:p>
            <a:pPr algn="l"/>
            <a:r>
              <a:rPr lang="fr-FR" sz="4400" b="1" dirty="0"/>
              <a:t>                              Capacités individuelles (2/2)</a:t>
            </a:r>
            <a:r>
              <a:rPr lang="fr-FR" sz="4400" dirty="0"/>
              <a:t/>
            </a:r>
            <a:br>
              <a:rPr lang="fr-FR" sz="4400" dirty="0"/>
            </a:br>
            <a:r>
              <a:rPr lang="fr-FR" sz="4000" dirty="0"/>
              <a:t>Mesurer en concertation avec le candidat les écarts entre les gestes demandés et ses acquis individuels </a:t>
            </a:r>
            <a:r>
              <a:rPr lang="fr-FR" sz="3600" dirty="0"/>
              <a:t>(auto-évaluation + opinion extérieure) </a:t>
            </a:r>
            <a:r>
              <a:rPr lang="fr-FR" sz="4400" dirty="0"/>
              <a:t/>
            </a:r>
            <a:br>
              <a:rPr lang="fr-FR" sz="4400" dirty="0"/>
            </a:br>
            <a:r>
              <a:rPr lang="fr-FR" sz="4400" dirty="0"/>
              <a:t/>
            </a:r>
            <a:br>
              <a:rPr lang="fr-FR" sz="4400" dirty="0"/>
            </a:br>
            <a:r>
              <a:rPr lang="fr-FR" sz="4000" dirty="0"/>
              <a:t>Définir avec le candidat son besoin d’entrainement sur les 2 gestes professionnels par un parcours de micro-formations </a:t>
            </a:r>
            <a:r>
              <a:rPr lang="fr-FR" sz="3600" dirty="0"/>
              <a:t>(présenter les objectifs pédagogiques des programmes en micro-formation)</a:t>
            </a:r>
            <a:br>
              <a:rPr lang="fr-FR" sz="3600" dirty="0"/>
            </a:br>
            <a:r>
              <a:rPr lang="fr-FR" sz="4000" dirty="0"/>
              <a:t/>
            </a:r>
            <a:br>
              <a:rPr lang="fr-FR" sz="4000" dirty="0"/>
            </a:br>
            <a:r>
              <a:rPr lang="fr-FR" sz="4000" dirty="0"/>
              <a:t>Orienter le candidat vers un organisme de formation référent ou dans un stage de pratiques professionnelles en entreprise</a:t>
            </a:r>
            <a:endParaRPr lang="fr-FR" dirty="0"/>
          </a:p>
        </p:txBody>
      </p:sp>
      <p:pic>
        <p:nvPicPr>
          <p:cNvPr id="3" name="Image 2"/>
          <p:cNvPicPr>
            <a:picLocks noChangeAspect="1"/>
          </p:cNvPicPr>
          <p:nvPr/>
        </p:nvPicPr>
        <p:blipFill>
          <a:blip r:embed="rId2"/>
          <a:stretch>
            <a:fillRect/>
          </a:stretch>
        </p:blipFill>
        <p:spPr>
          <a:xfrm>
            <a:off x="105878" y="86664"/>
            <a:ext cx="1703671" cy="981742"/>
          </a:xfrm>
          <a:prstGeom prst="rect">
            <a:avLst/>
          </a:prstGeom>
        </p:spPr>
      </p:pic>
      <p:pic>
        <p:nvPicPr>
          <p:cNvPr id="4" name="Image 3"/>
          <p:cNvPicPr>
            <a:picLocks noChangeAspect="1"/>
          </p:cNvPicPr>
          <p:nvPr/>
        </p:nvPicPr>
        <p:blipFill>
          <a:blip r:embed="rId3"/>
          <a:stretch>
            <a:fillRect/>
          </a:stretch>
        </p:blipFill>
        <p:spPr>
          <a:xfrm>
            <a:off x="9296573" y="6311265"/>
            <a:ext cx="2792757" cy="414444"/>
          </a:xfrm>
          <a:prstGeom prst="rect">
            <a:avLst/>
          </a:prstGeom>
        </p:spPr>
      </p:pic>
      <p:sp>
        <p:nvSpPr>
          <p:cNvPr id="5" name="Espace réservé du numéro de diapositive 4"/>
          <p:cNvSpPr>
            <a:spLocks noGrp="1"/>
          </p:cNvSpPr>
          <p:nvPr>
            <p:ph type="sldNum" sz="quarter" idx="12"/>
          </p:nvPr>
        </p:nvSpPr>
        <p:spPr/>
        <p:txBody>
          <a:bodyPr/>
          <a:lstStyle/>
          <a:p>
            <a:fld id="{319824E4-6C6F-448A-ABD8-FD761F568163}" type="slidenum">
              <a:rPr lang="fr-BE" smtClean="0"/>
              <a:t>25</a:t>
            </a:fld>
            <a:endParaRPr lang="fr-BE" dirty="0"/>
          </a:p>
        </p:txBody>
      </p:sp>
    </p:spTree>
    <p:extLst>
      <p:ext uri="{BB962C8B-B14F-4D97-AF65-F5344CB8AC3E}">
        <p14:creationId xmlns:p14="http://schemas.microsoft.com/office/powerpoint/2010/main" val="4848353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154039"/>
            <a:ext cx="1405289" cy="1031197"/>
          </a:xfrm>
          <a:prstGeom prst="rect">
            <a:avLst/>
          </a:prstGeom>
        </p:spPr>
      </p:pic>
      <p:sp>
        <p:nvSpPr>
          <p:cNvPr id="9" name="Rectangle 8"/>
          <p:cNvSpPr/>
          <p:nvPr/>
        </p:nvSpPr>
        <p:spPr>
          <a:xfrm>
            <a:off x="1520793" y="2784474"/>
            <a:ext cx="10318282" cy="707886"/>
          </a:xfrm>
          <a:prstGeom prst="rect">
            <a:avLst/>
          </a:prstGeom>
        </p:spPr>
        <p:txBody>
          <a:bodyPr wrap="square">
            <a:spAutoFit/>
          </a:bodyPr>
          <a:lstStyle/>
          <a:p>
            <a:pPr algn="ctr" hangingPunct="0"/>
            <a:r>
              <a:rPr lang="fr-FR" sz="4000" b="1" u="sng" dirty="0">
                <a:solidFill>
                  <a:srgbClr val="0000FF"/>
                </a:solidFill>
              </a:rPr>
              <a:t>7. Synthèse et clôture des travaux</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26</a:t>
            </a:fld>
            <a:endParaRPr lang="fr-BE" dirty="0"/>
          </a:p>
        </p:txBody>
      </p:sp>
      <p:pic>
        <p:nvPicPr>
          <p:cNvPr id="6" name="Image 5"/>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811715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80789" y="158311"/>
            <a:ext cx="1314821" cy="964812"/>
          </a:xfrm>
          <a:prstGeom prst="rect">
            <a:avLst/>
          </a:prstGeom>
        </p:spPr>
      </p:pic>
      <p:sp>
        <p:nvSpPr>
          <p:cNvPr id="9" name="Rectangle 8"/>
          <p:cNvSpPr/>
          <p:nvPr/>
        </p:nvSpPr>
        <p:spPr>
          <a:xfrm>
            <a:off x="1164658" y="288792"/>
            <a:ext cx="10318282" cy="707886"/>
          </a:xfrm>
          <a:prstGeom prst="rect">
            <a:avLst/>
          </a:prstGeom>
        </p:spPr>
        <p:txBody>
          <a:bodyPr wrap="square">
            <a:spAutoFit/>
          </a:bodyPr>
          <a:lstStyle/>
          <a:p>
            <a:pPr algn="ctr" hangingPunct="0"/>
            <a:r>
              <a:rPr lang="fr-FR" sz="4000" b="1" u="sng" dirty="0">
                <a:solidFill>
                  <a:srgbClr val="0000FF"/>
                </a:solidFill>
              </a:rPr>
              <a:t>1. Rappel du projet</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3</a:t>
            </a:fld>
            <a:endParaRPr lang="fr-BE" dirty="0"/>
          </a:p>
        </p:txBody>
      </p:sp>
      <p:pic>
        <p:nvPicPr>
          <p:cNvPr id="13" name="Image 12"/>
          <p:cNvPicPr>
            <a:picLocks noChangeAspect="1"/>
          </p:cNvPicPr>
          <p:nvPr/>
        </p:nvPicPr>
        <p:blipFill>
          <a:blip r:embed="rId3"/>
          <a:stretch>
            <a:fillRect/>
          </a:stretch>
        </p:blipFill>
        <p:spPr>
          <a:xfrm>
            <a:off x="7351264" y="6356349"/>
            <a:ext cx="3667226" cy="365125"/>
          </a:xfrm>
          <a:prstGeom prst="rect">
            <a:avLst/>
          </a:prstGeom>
        </p:spPr>
      </p:pic>
      <p:sp>
        <p:nvSpPr>
          <p:cNvPr id="3" name="Espace réservé du contenu 2">
            <a:extLst>
              <a:ext uri="{FF2B5EF4-FFF2-40B4-BE49-F238E27FC236}">
                <a16:creationId xmlns:a16="http://schemas.microsoft.com/office/drawing/2014/main" id="{92331003-EB3B-DE40-CD69-A35AFF30463F}"/>
              </a:ext>
            </a:extLst>
          </p:cNvPr>
          <p:cNvSpPr txBox="1">
            <a:spLocks/>
          </p:cNvSpPr>
          <p:nvPr/>
        </p:nvSpPr>
        <p:spPr>
          <a:xfrm>
            <a:off x="838200" y="1693170"/>
            <a:ext cx="10515600" cy="3200682"/>
          </a:xfrm>
          <a:prstGeom prst="rect">
            <a:avLst/>
          </a:prstGeom>
          <a:ln>
            <a:solidFill>
              <a:srgbClr val="3333FF"/>
            </a:solidFill>
          </a:ln>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Rappel des objectifs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28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1. Permettre à des Chômeurs de longue durée (CLD) d’acquérir des compétences valorisables par la mise en place de formation de courte durée afin de les réintégrer socialement et professionnellement et leur donner l’envie d’apprendre à apprendre.</a:t>
            </a:r>
          </a:p>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fr-FR" sz="28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2. Proposer un outil complémentaire (micro-formation et certification partenariales) aux organismes en charge de la formation et de l’accompagnement des CLD</a:t>
            </a:r>
          </a:p>
        </p:txBody>
      </p:sp>
      <p:sp>
        <p:nvSpPr>
          <p:cNvPr id="4" name="Rectangle 3">
            <a:extLst>
              <a:ext uri="{FF2B5EF4-FFF2-40B4-BE49-F238E27FC236}">
                <a16:creationId xmlns:a16="http://schemas.microsoft.com/office/drawing/2014/main" id="{3DCFB77F-608C-6A22-DCDB-403092EF028E}"/>
              </a:ext>
            </a:extLst>
          </p:cNvPr>
          <p:cNvSpPr/>
          <p:nvPr/>
        </p:nvSpPr>
        <p:spPr>
          <a:xfrm>
            <a:off x="838200" y="5150779"/>
            <a:ext cx="10515600" cy="865173"/>
          </a:xfrm>
          <a:prstGeom prst="rect">
            <a:avLst/>
          </a:prstGeom>
          <a:solidFill>
            <a:schemeClr val="accent4">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lnSpc>
                <a:spcPct val="107000"/>
              </a:lnSpc>
              <a:spcAft>
                <a:spcPts val="800"/>
              </a:spcAft>
            </a:pPr>
            <a:r>
              <a:rPr lang="fr-FR" sz="2400" b="1" dirty="0">
                <a:solidFill>
                  <a:srgbClr val="3333FF"/>
                </a:solidFill>
                <a:latin typeface="Calibri" panose="020F0502020204030204" pitchFamily="34" charset="0"/>
                <a:ea typeface="Calibri" panose="020F0502020204030204" pitchFamily="34" charset="0"/>
                <a:cs typeface="Times New Roman" panose="02020603050405020304" pitchFamily="18" charset="0"/>
              </a:rPr>
              <a:t>Le but de SKY est d’intégrer la méthode des micro-formations dans un parcours progressif de réinsertion (socio) professionnelle. </a:t>
            </a:r>
            <a:endParaRPr lang="fr-FR" sz="2400" b="1"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85215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38544"/>
            <a:ext cx="1429702" cy="1049111"/>
          </a:xfrm>
          <a:prstGeom prst="rect">
            <a:avLst/>
          </a:prstGeom>
        </p:spPr>
      </p:pic>
      <p:sp>
        <p:nvSpPr>
          <p:cNvPr id="9" name="Rectangle 8"/>
          <p:cNvSpPr/>
          <p:nvPr/>
        </p:nvSpPr>
        <p:spPr>
          <a:xfrm>
            <a:off x="1222410" y="233489"/>
            <a:ext cx="10318282" cy="984885"/>
          </a:xfrm>
          <a:prstGeom prst="rect">
            <a:avLst/>
          </a:prstGeom>
        </p:spPr>
        <p:txBody>
          <a:bodyPr wrap="square">
            <a:spAutoFit/>
          </a:bodyPr>
          <a:lstStyle/>
          <a:p>
            <a:pPr algn="ctr" hangingPunct="0"/>
            <a:r>
              <a:rPr lang="fr-FR" sz="4000" b="1" u="sng" dirty="0">
                <a:solidFill>
                  <a:srgbClr val="0000FF"/>
                </a:solidFill>
              </a:rPr>
              <a:t>2. Partenaires européens du projet </a:t>
            </a:r>
          </a:p>
          <a:p>
            <a:pPr algn="just" hangingPunct="0">
              <a:spcAft>
                <a:spcPts val="0"/>
              </a:spcAft>
            </a:pP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4</a:t>
            </a:fld>
            <a:endParaRPr lang="fr-BE" dirty="0"/>
          </a:p>
        </p:txBody>
      </p:sp>
      <p:pic>
        <p:nvPicPr>
          <p:cNvPr id="13" name="Image 12"/>
          <p:cNvPicPr>
            <a:picLocks noChangeAspect="1"/>
          </p:cNvPicPr>
          <p:nvPr/>
        </p:nvPicPr>
        <p:blipFill>
          <a:blip r:embed="rId3"/>
          <a:stretch>
            <a:fillRect/>
          </a:stretch>
        </p:blipFill>
        <p:spPr>
          <a:xfrm>
            <a:off x="279133" y="6153664"/>
            <a:ext cx="3667226" cy="414444"/>
          </a:xfrm>
          <a:prstGeom prst="rect">
            <a:avLst/>
          </a:prstGeom>
        </p:spPr>
      </p:pic>
      <p:pic>
        <p:nvPicPr>
          <p:cNvPr id="6" name="Image 5">
            <a:extLst>
              <a:ext uri="{FF2B5EF4-FFF2-40B4-BE49-F238E27FC236}">
                <a16:creationId xmlns:a16="http://schemas.microsoft.com/office/drawing/2014/main" id="{D4F4A924-EE2A-1B75-ABBF-B5BBF314093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7166" y="2135006"/>
            <a:ext cx="2495165" cy="1381178"/>
          </a:xfrm>
          <a:prstGeom prst="rect">
            <a:avLst/>
          </a:prstGeom>
        </p:spPr>
      </p:pic>
      <p:pic>
        <p:nvPicPr>
          <p:cNvPr id="12" name="Image 11" descr="Une image contenant texte, clipart&#10;&#10;Description générée automatiquement">
            <a:extLst>
              <a:ext uri="{FF2B5EF4-FFF2-40B4-BE49-F238E27FC236}">
                <a16:creationId xmlns:a16="http://schemas.microsoft.com/office/drawing/2014/main" id="{55102661-C708-6089-00ED-B27A3053B8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246" y="2236286"/>
            <a:ext cx="3115274" cy="1279898"/>
          </a:xfrm>
          <a:prstGeom prst="rect">
            <a:avLst/>
          </a:prstGeom>
        </p:spPr>
      </p:pic>
      <p:pic>
        <p:nvPicPr>
          <p:cNvPr id="14" name="Image 13">
            <a:extLst>
              <a:ext uri="{FF2B5EF4-FFF2-40B4-BE49-F238E27FC236}">
                <a16:creationId xmlns:a16="http://schemas.microsoft.com/office/drawing/2014/main" id="{1D2068B4-402B-EC3A-58A3-87483AF0A858}"/>
              </a:ext>
            </a:extLst>
          </p:cNvPr>
          <p:cNvPicPr>
            <a:picLocks noChangeAspect="1"/>
          </p:cNvPicPr>
          <p:nvPr/>
        </p:nvPicPr>
        <p:blipFill>
          <a:blip r:embed="rId6"/>
          <a:stretch>
            <a:fillRect/>
          </a:stretch>
        </p:blipFill>
        <p:spPr>
          <a:xfrm>
            <a:off x="9160165" y="1990699"/>
            <a:ext cx="2380527" cy="1771073"/>
          </a:xfrm>
          <a:prstGeom prst="rect">
            <a:avLst/>
          </a:prstGeom>
        </p:spPr>
      </p:pic>
      <p:pic>
        <p:nvPicPr>
          <p:cNvPr id="15" name="Image 14">
            <a:extLst>
              <a:ext uri="{FF2B5EF4-FFF2-40B4-BE49-F238E27FC236}">
                <a16:creationId xmlns:a16="http://schemas.microsoft.com/office/drawing/2014/main" id="{29DB6078-389E-0032-3ABB-BE5EE6732C1F}"/>
              </a:ext>
            </a:extLst>
          </p:cNvPr>
          <p:cNvPicPr>
            <a:picLocks noChangeAspect="1"/>
          </p:cNvPicPr>
          <p:nvPr/>
        </p:nvPicPr>
        <p:blipFill>
          <a:blip r:embed="rId7"/>
          <a:stretch>
            <a:fillRect/>
          </a:stretch>
        </p:blipFill>
        <p:spPr>
          <a:xfrm>
            <a:off x="1819175" y="3898837"/>
            <a:ext cx="1956355" cy="1632032"/>
          </a:xfrm>
          <a:prstGeom prst="rect">
            <a:avLst/>
          </a:prstGeom>
        </p:spPr>
      </p:pic>
      <p:pic>
        <p:nvPicPr>
          <p:cNvPr id="16" name="Image 15">
            <a:extLst>
              <a:ext uri="{FF2B5EF4-FFF2-40B4-BE49-F238E27FC236}">
                <a16:creationId xmlns:a16="http://schemas.microsoft.com/office/drawing/2014/main" id="{60307ADF-F551-66B4-2434-1702CC6F79DE}"/>
              </a:ext>
            </a:extLst>
          </p:cNvPr>
          <p:cNvPicPr>
            <a:picLocks noChangeAspect="1"/>
          </p:cNvPicPr>
          <p:nvPr/>
        </p:nvPicPr>
        <p:blipFill>
          <a:blip r:embed="rId8"/>
          <a:stretch>
            <a:fillRect/>
          </a:stretch>
        </p:blipFill>
        <p:spPr>
          <a:xfrm>
            <a:off x="5024984" y="4201776"/>
            <a:ext cx="3424536" cy="1381178"/>
          </a:xfrm>
          <a:prstGeom prst="rect">
            <a:avLst/>
          </a:prstGeom>
        </p:spPr>
      </p:pic>
      <p:pic>
        <p:nvPicPr>
          <p:cNvPr id="19" name="Image 18">
            <a:extLst>
              <a:ext uri="{FF2B5EF4-FFF2-40B4-BE49-F238E27FC236}">
                <a16:creationId xmlns:a16="http://schemas.microsoft.com/office/drawing/2014/main" id="{8DEBF946-1010-821E-4CE1-5E18ED2768DE}"/>
              </a:ext>
            </a:extLst>
          </p:cNvPr>
          <p:cNvPicPr>
            <a:picLocks noChangeAspect="1"/>
          </p:cNvPicPr>
          <p:nvPr/>
        </p:nvPicPr>
        <p:blipFill>
          <a:blip r:embed="rId9"/>
          <a:stretch>
            <a:fillRect/>
          </a:stretch>
        </p:blipFill>
        <p:spPr>
          <a:xfrm>
            <a:off x="9160165" y="4534097"/>
            <a:ext cx="1889924" cy="1188823"/>
          </a:xfrm>
          <a:prstGeom prst="rect">
            <a:avLst/>
          </a:prstGeom>
        </p:spPr>
      </p:pic>
    </p:spTree>
    <p:extLst>
      <p:ext uri="{BB962C8B-B14F-4D97-AF65-F5344CB8AC3E}">
        <p14:creationId xmlns:p14="http://schemas.microsoft.com/office/powerpoint/2010/main" val="31759481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6340"/>
            <a:ext cx="1251283" cy="918188"/>
          </a:xfrm>
          <a:prstGeom prst="rect">
            <a:avLst/>
          </a:prstGeom>
        </p:spPr>
      </p:pic>
      <p:sp>
        <p:nvSpPr>
          <p:cNvPr id="11" name="Espace réservé du numéro de diapositive 10"/>
          <p:cNvSpPr>
            <a:spLocks noGrp="1"/>
          </p:cNvSpPr>
          <p:nvPr>
            <p:ph type="sldNum" sz="quarter" idx="12"/>
          </p:nvPr>
        </p:nvSpPr>
        <p:spPr/>
        <p:txBody>
          <a:bodyPr/>
          <a:lstStyle/>
          <a:p>
            <a:fld id="{319824E4-6C6F-448A-ABD8-FD761F568163}" type="slidenum">
              <a:rPr lang="fr-BE" smtClean="0"/>
              <a:t>5</a:t>
            </a:fld>
            <a:endParaRPr lang="fr-BE" dirty="0"/>
          </a:p>
        </p:txBody>
      </p:sp>
      <p:pic>
        <p:nvPicPr>
          <p:cNvPr id="13" name="Image 12"/>
          <p:cNvPicPr>
            <a:picLocks noChangeAspect="1"/>
          </p:cNvPicPr>
          <p:nvPr/>
        </p:nvPicPr>
        <p:blipFill>
          <a:blip r:embed="rId3"/>
          <a:stretch>
            <a:fillRect/>
          </a:stretch>
        </p:blipFill>
        <p:spPr>
          <a:xfrm>
            <a:off x="7180447" y="6267659"/>
            <a:ext cx="3667226" cy="414444"/>
          </a:xfrm>
          <a:prstGeom prst="rect">
            <a:avLst/>
          </a:prstGeom>
        </p:spPr>
      </p:pic>
      <p:sp>
        <p:nvSpPr>
          <p:cNvPr id="2" name="Rectangle 1"/>
          <p:cNvSpPr/>
          <p:nvPr/>
        </p:nvSpPr>
        <p:spPr>
          <a:xfrm>
            <a:off x="404261" y="1278764"/>
            <a:ext cx="11357811" cy="5755422"/>
          </a:xfrm>
          <a:prstGeom prst="rect">
            <a:avLst/>
          </a:prstGeom>
        </p:spPr>
        <p:txBody>
          <a:bodyPr wrap="square">
            <a:spAutoFit/>
          </a:bodyPr>
          <a:lstStyle/>
          <a:p>
            <a:pPr marL="342900" indent="-342900" algn="just">
              <a:buFont typeface="Arial" panose="020B0604020202020204" pitchFamily="34" charset="0"/>
              <a:buChar char="•"/>
            </a:pPr>
            <a:r>
              <a:rPr lang="fr-FR" sz="2400" b="1" dirty="0" smtClean="0"/>
              <a:t>Le projet SKY s’appuie sur la mise </a:t>
            </a:r>
            <a:r>
              <a:rPr lang="fr-FR" sz="2400" b="1" dirty="0"/>
              <a:t>en place de Groupes de Travail Territoriaux </a:t>
            </a:r>
            <a:r>
              <a:rPr lang="fr-FR" sz="2400" b="1" dirty="0" smtClean="0"/>
              <a:t>(GTT) se </a:t>
            </a:r>
            <a:r>
              <a:rPr lang="fr-FR" sz="2400" b="1" dirty="0"/>
              <a:t>mobilisant pour créer des outils favorisant l’acquisition de compétences par le biais de micro formation </a:t>
            </a:r>
            <a:endParaRPr lang="fr-FR" sz="2400" b="1" dirty="0" smtClean="0"/>
          </a:p>
          <a:p>
            <a:pPr marL="342900" indent="-342900" algn="just">
              <a:buFont typeface="Arial" panose="020B0604020202020204" pitchFamily="34" charset="0"/>
              <a:buChar char="•"/>
            </a:pPr>
            <a:endParaRPr lang="fr-FR" sz="2400" b="1" dirty="0" smtClean="0"/>
          </a:p>
          <a:p>
            <a:pPr marL="342900" indent="-342900" algn="just">
              <a:buFont typeface="Arial" panose="020B0604020202020204" pitchFamily="34" charset="0"/>
              <a:buChar char="•"/>
            </a:pPr>
            <a:r>
              <a:rPr lang="fr-FR" sz="2400" b="1" dirty="0" smtClean="0"/>
              <a:t>L’AGFE </a:t>
            </a:r>
            <a:r>
              <a:rPr lang="fr-FR" sz="2400" dirty="0" smtClean="0"/>
              <a:t>mobilise les </a:t>
            </a:r>
            <a:r>
              <a:rPr lang="fr-FR" sz="2400" b="1" dirty="0"/>
              <a:t>PLIE (Plans locaux pluriannuels pour l’insertion et l’emploi) </a:t>
            </a:r>
            <a:r>
              <a:rPr lang="fr-FR" sz="2400" b="1" dirty="0" smtClean="0"/>
              <a:t>pour constituer les GTT.</a:t>
            </a:r>
          </a:p>
          <a:p>
            <a:pPr marL="342900" indent="-342900" algn="just">
              <a:buFont typeface="Arial" panose="020B0604020202020204" pitchFamily="34" charset="0"/>
              <a:buChar char="•"/>
            </a:pPr>
            <a:endParaRPr lang="fr-FR" sz="2400" b="1" dirty="0"/>
          </a:p>
          <a:p>
            <a:pPr marL="342900" indent="-342900" algn="just">
              <a:buFont typeface="Arial" panose="020B0604020202020204" pitchFamily="34" charset="0"/>
              <a:buChar char="•"/>
            </a:pPr>
            <a:r>
              <a:rPr lang="fr-FR" sz="2400" b="1" dirty="0" smtClean="0"/>
              <a:t>Les PLIE </a:t>
            </a:r>
            <a:r>
              <a:rPr lang="fr-FR" sz="2400" dirty="0" smtClean="0"/>
              <a:t>poursuivent </a:t>
            </a:r>
            <a:r>
              <a:rPr lang="fr-FR" sz="2400" dirty="0"/>
              <a:t>un objectif </a:t>
            </a:r>
            <a:r>
              <a:rPr lang="fr-FR" sz="2400" b="1" dirty="0"/>
              <a:t>d’accès à l’emploi durable</a:t>
            </a:r>
            <a:r>
              <a:rPr lang="fr-FR" sz="2400" dirty="0"/>
              <a:t> </a:t>
            </a:r>
            <a:r>
              <a:rPr lang="fr-FR" sz="2400" b="1" dirty="0"/>
              <a:t>des personnes exclues du marché du travail</a:t>
            </a:r>
            <a:r>
              <a:rPr lang="fr-FR" sz="2400" b="1" dirty="0" smtClean="0"/>
              <a:t>. Les PLIE </a:t>
            </a:r>
            <a:r>
              <a:rPr lang="fr-FR" sz="2400" dirty="0" smtClean="0"/>
              <a:t>proposent :</a:t>
            </a:r>
          </a:p>
          <a:p>
            <a:pPr marL="342900" indent="-342900" algn="just">
              <a:buFont typeface="Arial" panose="020B0604020202020204" pitchFamily="34" charset="0"/>
              <a:buChar char="•"/>
            </a:pPr>
            <a:endParaRPr lang="fr-FR" sz="2400" dirty="0"/>
          </a:p>
          <a:p>
            <a:pPr marL="1200150" lvl="2" indent="-285750" algn="just">
              <a:buFont typeface="Wingdings" panose="05000000000000000000" pitchFamily="2" charset="2"/>
              <a:buChar char="q"/>
            </a:pPr>
            <a:r>
              <a:rPr lang="fr-FR" sz="2000" dirty="0"/>
              <a:t>un </a:t>
            </a:r>
            <a:r>
              <a:rPr lang="fr-FR" sz="2000" b="1" dirty="0"/>
              <a:t>accompagnement individualisé et renforcé des publics, </a:t>
            </a:r>
            <a:r>
              <a:rPr lang="fr-FR" sz="2000" dirty="0"/>
              <a:t>sans limite de </a:t>
            </a:r>
            <a:r>
              <a:rPr lang="fr-FR" sz="2000" dirty="0" smtClean="0"/>
              <a:t>temps;</a:t>
            </a:r>
            <a:endParaRPr lang="fr-FR" sz="2000" dirty="0"/>
          </a:p>
          <a:p>
            <a:pPr marL="1200150" lvl="2" indent="-285750" algn="just">
              <a:buFont typeface="Wingdings" panose="05000000000000000000" pitchFamily="2" charset="2"/>
              <a:buChar char="q"/>
            </a:pPr>
            <a:r>
              <a:rPr lang="fr-FR" sz="2000" dirty="0" smtClean="0"/>
              <a:t>Cet </a:t>
            </a:r>
            <a:r>
              <a:rPr lang="fr-FR" sz="2000" dirty="0"/>
              <a:t>accompagnement s’inscrit dans la durée et dans une prise en compte globale de la </a:t>
            </a:r>
            <a:r>
              <a:rPr lang="fr-FR" sz="2000" dirty="0" smtClean="0"/>
              <a:t>personne; </a:t>
            </a:r>
            <a:endParaRPr lang="fr-FR" sz="2000" dirty="0"/>
          </a:p>
          <a:p>
            <a:pPr marL="1200150" lvl="2" indent="-285750" algn="just">
              <a:buFont typeface="Wingdings" panose="05000000000000000000" pitchFamily="2" charset="2"/>
              <a:buChar char="q"/>
            </a:pPr>
            <a:r>
              <a:rPr lang="fr-FR" sz="2000" dirty="0" smtClean="0"/>
              <a:t>Il </a:t>
            </a:r>
            <a:r>
              <a:rPr lang="fr-FR" sz="2000" dirty="0"/>
              <a:t>est assuré par des </a:t>
            </a:r>
            <a:r>
              <a:rPr lang="fr-FR" sz="2000" b="1" dirty="0"/>
              <a:t>référents de parcours </a:t>
            </a:r>
            <a:r>
              <a:rPr lang="fr-FR" sz="2000" dirty="0"/>
              <a:t>individualisés et se poursuit durant les six premiers mois d’accès à l’emploi durable</a:t>
            </a:r>
            <a:r>
              <a:rPr lang="fr-FR" sz="2400" dirty="0"/>
              <a:t>. </a:t>
            </a:r>
          </a:p>
          <a:p>
            <a:pPr marL="342900" indent="-342900" algn="just">
              <a:buFont typeface="Arial" panose="020B0604020202020204" pitchFamily="34" charset="0"/>
              <a:buChar char="•"/>
            </a:pPr>
            <a:endParaRPr lang="fr-FR" sz="2400" b="1" dirty="0"/>
          </a:p>
        </p:txBody>
      </p:sp>
      <p:sp>
        <p:nvSpPr>
          <p:cNvPr id="4" name="Rectangle 3">
            <a:extLst>
              <a:ext uri="{FF2B5EF4-FFF2-40B4-BE49-F238E27FC236}">
                <a16:creationId xmlns:a16="http://schemas.microsoft.com/office/drawing/2014/main" id="{7163C65B-6C5B-9344-5833-A773704783E8}"/>
              </a:ext>
            </a:extLst>
          </p:cNvPr>
          <p:cNvSpPr/>
          <p:nvPr/>
        </p:nvSpPr>
        <p:spPr>
          <a:xfrm>
            <a:off x="1352350" y="6843"/>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03506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67378" y="108303"/>
            <a:ext cx="1174281" cy="861684"/>
          </a:xfrm>
          <a:prstGeom prst="rect">
            <a:avLst/>
          </a:prstGeom>
        </p:spPr>
      </p:pic>
      <p:sp>
        <p:nvSpPr>
          <p:cNvPr id="9" name="Rectangle 8"/>
          <p:cNvSpPr/>
          <p:nvPr/>
        </p:nvSpPr>
        <p:spPr>
          <a:xfrm>
            <a:off x="1241659" y="59259"/>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sp>
        <p:nvSpPr>
          <p:cNvPr id="11" name="Espace réservé du numéro de diapositive 10"/>
          <p:cNvSpPr>
            <a:spLocks noGrp="1"/>
          </p:cNvSpPr>
          <p:nvPr>
            <p:ph type="sldNum" sz="quarter" idx="12"/>
          </p:nvPr>
        </p:nvSpPr>
        <p:spPr/>
        <p:txBody>
          <a:bodyPr/>
          <a:lstStyle/>
          <a:p>
            <a:fld id="{319824E4-6C6F-448A-ABD8-FD761F568163}" type="slidenum">
              <a:rPr lang="fr-BE" smtClean="0"/>
              <a:t>6</a:t>
            </a:fld>
            <a:endParaRPr lang="fr-BE" dirty="0"/>
          </a:p>
        </p:txBody>
      </p:sp>
      <p:pic>
        <p:nvPicPr>
          <p:cNvPr id="13" name="Image 12"/>
          <p:cNvPicPr>
            <a:picLocks noChangeAspect="1"/>
          </p:cNvPicPr>
          <p:nvPr/>
        </p:nvPicPr>
        <p:blipFill>
          <a:blip r:embed="rId3"/>
          <a:stretch>
            <a:fillRect/>
          </a:stretch>
        </p:blipFill>
        <p:spPr>
          <a:xfrm>
            <a:off x="9296573" y="6311265"/>
            <a:ext cx="2792757" cy="414444"/>
          </a:xfrm>
          <a:prstGeom prst="rect">
            <a:avLst/>
          </a:prstGeom>
        </p:spPr>
      </p:pic>
      <p:pic>
        <p:nvPicPr>
          <p:cNvPr id="3" name="Image 2">
            <a:extLst>
              <a:ext uri="{FF2B5EF4-FFF2-40B4-BE49-F238E27FC236}">
                <a16:creationId xmlns:a16="http://schemas.microsoft.com/office/drawing/2014/main" id="{8C70512C-969C-28BB-0816-C601EAF8870C}"/>
              </a:ext>
            </a:extLst>
          </p:cNvPr>
          <p:cNvPicPr>
            <a:picLocks noChangeAspect="1"/>
          </p:cNvPicPr>
          <p:nvPr/>
        </p:nvPicPr>
        <p:blipFill>
          <a:blip r:embed="rId4"/>
          <a:stretch>
            <a:fillRect/>
          </a:stretch>
        </p:blipFill>
        <p:spPr>
          <a:xfrm>
            <a:off x="480037" y="1774971"/>
            <a:ext cx="2254761" cy="1666131"/>
          </a:xfrm>
          <a:prstGeom prst="rect">
            <a:avLst/>
          </a:prstGeom>
        </p:spPr>
      </p:pic>
      <p:pic>
        <p:nvPicPr>
          <p:cNvPr id="10" name="Image 9">
            <a:extLst>
              <a:ext uri="{FF2B5EF4-FFF2-40B4-BE49-F238E27FC236}">
                <a16:creationId xmlns:a16="http://schemas.microsoft.com/office/drawing/2014/main" id="{EDF6A996-CA34-BAD5-1B0A-976149A0DBEF}"/>
              </a:ext>
            </a:extLst>
          </p:cNvPr>
          <p:cNvPicPr>
            <a:picLocks noChangeAspect="1"/>
          </p:cNvPicPr>
          <p:nvPr/>
        </p:nvPicPr>
        <p:blipFill>
          <a:blip r:embed="rId5"/>
          <a:stretch>
            <a:fillRect/>
          </a:stretch>
        </p:blipFill>
        <p:spPr>
          <a:xfrm>
            <a:off x="1155834" y="4251503"/>
            <a:ext cx="10010273" cy="2167408"/>
          </a:xfrm>
          <a:prstGeom prst="rect">
            <a:avLst/>
          </a:prstGeom>
        </p:spPr>
      </p:pic>
      <p:pic>
        <p:nvPicPr>
          <p:cNvPr id="6" name="Image 5"/>
          <p:cNvPicPr>
            <a:picLocks noChangeAspect="1"/>
          </p:cNvPicPr>
          <p:nvPr/>
        </p:nvPicPr>
        <p:blipFill>
          <a:blip r:embed="rId6"/>
          <a:stretch>
            <a:fillRect/>
          </a:stretch>
        </p:blipFill>
        <p:spPr>
          <a:xfrm>
            <a:off x="9124749" y="1809549"/>
            <a:ext cx="2229051" cy="1780674"/>
          </a:xfrm>
          <a:prstGeom prst="rect">
            <a:avLst/>
          </a:prstGeom>
        </p:spPr>
      </p:pic>
      <p:pic>
        <p:nvPicPr>
          <p:cNvPr id="7" name="Image 6"/>
          <p:cNvPicPr>
            <a:picLocks noChangeAspect="1"/>
          </p:cNvPicPr>
          <p:nvPr/>
        </p:nvPicPr>
        <p:blipFill>
          <a:blip r:embed="rId7"/>
          <a:stretch>
            <a:fillRect/>
          </a:stretch>
        </p:blipFill>
        <p:spPr>
          <a:xfrm>
            <a:off x="3506366" y="1527435"/>
            <a:ext cx="5309210" cy="2421503"/>
          </a:xfrm>
          <a:prstGeom prst="rect">
            <a:avLst/>
          </a:prstGeom>
          <a:ln>
            <a:solidFill>
              <a:schemeClr val="accent1"/>
            </a:solidFill>
          </a:ln>
        </p:spPr>
      </p:pic>
    </p:spTree>
    <p:extLst>
      <p:ext uri="{BB962C8B-B14F-4D97-AF65-F5344CB8AC3E}">
        <p14:creationId xmlns:p14="http://schemas.microsoft.com/office/powerpoint/2010/main" val="56210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e 13"/>
          <p:cNvSpPr/>
          <p:nvPr/>
        </p:nvSpPr>
        <p:spPr>
          <a:xfrm>
            <a:off x="2173982" y="3491345"/>
            <a:ext cx="846309" cy="69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sp>
        <p:nvSpPr>
          <p:cNvPr id="13" name="Ellipse 12"/>
          <p:cNvSpPr/>
          <p:nvPr/>
        </p:nvSpPr>
        <p:spPr>
          <a:xfrm>
            <a:off x="2429164" y="3592945"/>
            <a:ext cx="406400" cy="591128"/>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 name="Espace réservé du numéro de diapositive 4"/>
          <p:cNvSpPr>
            <a:spLocks noGrp="1"/>
          </p:cNvSpPr>
          <p:nvPr>
            <p:ph type="sldNum" sz="quarter" idx="12"/>
          </p:nvPr>
        </p:nvSpPr>
        <p:spPr/>
        <p:txBody>
          <a:bodyPr/>
          <a:lstStyle/>
          <a:p>
            <a:fld id="{FF02BF9C-0C24-4915-819F-7CFD1554EFC8}" type="slidenum">
              <a:rPr lang="fr-FR" smtClean="0"/>
              <a:t>7</a:t>
            </a:fld>
            <a:endParaRPr lang="fr-FR" dirty="0"/>
          </a:p>
        </p:txBody>
      </p:sp>
      <p:sp>
        <p:nvSpPr>
          <p:cNvPr id="21" name="ZoneTexte 20"/>
          <p:cNvSpPr txBox="1"/>
          <p:nvPr/>
        </p:nvSpPr>
        <p:spPr>
          <a:xfrm>
            <a:off x="1342011" y="1289571"/>
            <a:ext cx="3264195" cy="400110"/>
          </a:xfrm>
          <a:prstGeom prst="rect">
            <a:avLst/>
          </a:prstGeom>
          <a:noFill/>
        </p:spPr>
        <p:txBody>
          <a:bodyPr wrap="square" rtlCol="0">
            <a:spAutoFit/>
          </a:bodyPr>
          <a:lstStyle/>
          <a:p>
            <a:pPr algn="ctr"/>
            <a:r>
              <a:rPr lang="fr-FR" sz="2000" b="1" dirty="0">
                <a:latin typeface="Agency FB" panose="020B0503020202020204" pitchFamily="34" charset="0"/>
                <a:cs typeface="Arial" panose="020B0604020202020204" pitchFamily="34" charset="0"/>
              </a:rPr>
              <a:t>Val d’Oise</a:t>
            </a:r>
          </a:p>
        </p:txBody>
      </p:sp>
      <p:sp>
        <p:nvSpPr>
          <p:cNvPr id="15" name="Ellipse 14"/>
          <p:cNvSpPr/>
          <p:nvPr/>
        </p:nvSpPr>
        <p:spPr>
          <a:xfrm>
            <a:off x="2173982" y="3592945"/>
            <a:ext cx="846309" cy="591128"/>
          </a:xfrm>
          <a:prstGeom prst="ellipse">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0000"/>
              </a:solidFill>
            </a:endParaRPr>
          </a:p>
        </p:txBody>
      </p:sp>
      <p:pic>
        <p:nvPicPr>
          <p:cNvPr id="6" name="Image 5"/>
          <p:cNvPicPr>
            <a:picLocks noChangeAspect="1"/>
          </p:cNvPicPr>
          <p:nvPr/>
        </p:nvPicPr>
        <p:blipFill>
          <a:blip r:embed="rId2"/>
          <a:stretch>
            <a:fillRect/>
          </a:stretch>
        </p:blipFill>
        <p:spPr>
          <a:xfrm>
            <a:off x="834365" y="1689681"/>
            <a:ext cx="8911439" cy="4514376"/>
          </a:xfrm>
          <a:prstGeom prst="rect">
            <a:avLst/>
          </a:prstGeom>
          <a:ln w="28575">
            <a:solidFill>
              <a:schemeClr val="tx1"/>
            </a:solidFill>
          </a:ln>
          <a:effectLst>
            <a:softEdge rad="31750"/>
          </a:effectLst>
        </p:spPr>
      </p:pic>
      <p:sp>
        <p:nvSpPr>
          <p:cNvPr id="16" name="Ellipse 15"/>
          <p:cNvSpPr/>
          <p:nvPr/>
        </p:nvSpPr>
        <p:spPr>
          <a:xfrm>
            <a:off x="4098109" y="3431309"/>
            <a:ext cx="763733" cy="812800"/>
          </a:xfrm>
          <a:prstGeom prst="ellipse">
            <a:avLst/>
          </a:prstGeom>
          <a:noFill/>
          <a:ln w="28575">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17" name="Ellipse 16"/>
          <p:cNvSpPr/>
          <p:nvPr/>
        </p:nvSpPr>
        <p:spPr>
          <a:xfrm>
            <a:off x="7679901" y="3066472"/>
            <a:ext cx="1681018" cy="122843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9" name="Image 18"/>
          <p:cNvPicPr>
            <a:picLocks noChangeAspect="1"/>
          </p:cNvPicPr>
          <p:nvPr/>
        </p:nvPicPr>
        <p:blipFill>
          <a:blip r:embed="rId3"/>
          <a:stretch>
            <a:fillRect/>
          </a:stretch>
        </p:blipFill>
        <p:spPr>
          <a:xfrm>
            <a:off x="1407517" y="4072259"/>
            <a:ext cx="1740241" cy="1023847"/>
          </a:xfrm>
          <a:prstGeom prst="rect">
            <a:avLst/>
          </a:prstGeom>
        </p:spPr>
      </p:pic>
      <p:cxnSp>
        <p:nvCxnSpPr>
          <p:cNvPr id="29" name="Connecteur droit avec flèche 28"/>
          <p:cNvCxnSpPr/>
          <p:nvPr/>
        </p:nvCxnSpPr>
        <p:spPr>
          <a:xfrm flipV="1">
            <a:off x="3090746" y="4132232"/>
            <a:ext cx="1060351" cy="29473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2" name="Image 31"/>
          <p:cNvPicPr>
            <a:picLocks noChangeAspect="1"/>
          </p:cNvPicPr>
          <p:nvPr/>
        </p:nvPicPr>
        <p:blipFill>
          <a:blip r:embed="rId4"/>
          <a:stretch>
            <a:fillRect/>
          </a:stretch>
        </p:blipFill>
        <p:spPr>
          <a:xfrm>
            <a:off x="9151715" y="2277088"/>
            <a:ext cx="1407197" cy="745541"/>
          </a:xfrm>
          <a:prstGeom prst="rect">
            <a:avLst/>
          </a:prstGeom>
        </p:spPr>
      </p:pic>
      <p:cxnSp>
        <p:nvCxnSpPr>
          <p:cNvPr id="35" name="Connecteur droit avec flèche 34"/>
          <p:cNvCxnSpPr/>
          <p:nvPr/>
        </p:nvCxnSpPr>
        <p:spPr>
          <a:xfrm flipV="1">
            <a:off x="9260405" y="3022629"/>
            <a:ext cx="485399" cy="30480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B720F0F4-DDFA-9DD6-E9B5-1F5346F02976}"/>
              </a:ext>
            </a:extLst>
          </p:cNvPr>
          <p:cNvSpPr/>
          <p:nvPr/>
        </p:nvSpPr>
        <p:spPr>
          <a:xfrm>
            <a:off x="1695143" y="130287"/>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22B89090-F560-33B9-4C1B-84D7B942199B}"/>
              </a:ext>
            </a:extLst>
          </p:cNvPr>
          <p:cNvPicPr>
            <a:picLocks noChangeAspect="1"/>
          </p:cNvPicPr>
          <p:nvPr/>
        </p:nvPicPr>
        <p:blipFill>
          <a:blip r:embed="rId5"/>
          <a:stretch>
            <a:fillRect/>
          </a:stretch>
        </p:blipFill>
        <p:spPr>
          <a:xfrm>
            <a:off x="67378" y="69603"/>
            <a:ext cx="1047388" cy="768570"/>
          </a:xfrm>
          <a:prstGeom prst="rect">
            <a:avLst/>
          </a:prstGeom>
        </p:spPr>
      </p:pic>
      <p:pic>
        <p:nvPicPr>
          <p:cNvPr id="4" name="Image 3"/>
          <p:cNvPicPr>
            <a:picLocks noChangeAspect="1"/>
          </p:cNvPicPr>
          <p:nvPr/>
        </p:nvPicPr>
        <p:blipFill>
          <a:blip r:embed="rId6"/>
          <a:stretch>
            <a:fillRect/>
          </a:stretch>
        </p:blipFill>
        <p:spPr>
          <a:xfrm>
            <a:off x="5332396" y="4798192"/>
            <a:ext cx="2242685" cy="1280160"/>
          </a:xfrm>
          <a:prstGeom prst="rect">
            <a:avLst/>
          </a:prstGeom>
        </p:spPr>
      </p:pic>
      <p:pic>
        <p:nvPicPr>
          <p:cNvPr id="18" name="Image 17"/>
          <p:cNvPicPr>
            <a:picLocks noChangeAspect="1"/>
          </p:cNvPicPr>
          <p:nvPr/>
        </p:nvPicPr>
        <p:blipFill>
          <a:blip r:embed="rId7"/>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383547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FF02BF9C-0C24-4915-819F-7CFD1554EFC8}" type="slidenum">
              <a:rPr lang="fr-FR" smtClean="0"/>
              <a:t>8</a:t>
            </a:fld>
            <a:endParaRPr lang="fr-FR" dirty="0"/>
          </a:p>
        </p:txBody>
      </p:sp>
      <p:sp>
        <p:nvSpPr>
          <p:cNvPr id="2" name="Rectangle 1">
            <a:extLst>
              <a:ext uri="{FF2B5EF4-FFF2-40B4-BE49-F238E27FC236}">
                <a16:creationId xmlns:a16="http://schemas.microsoft.com/office/drawing/2014/main" id="{B720F0F4-DDFA-9DD6-E9B5-1F5346F02976}"/>
              </a:ext>
            </a:extLst>
          </p:cNvPr>
          <p:cNvSpPr/>
          <p:nvPr/>
        </p:nvSpPr>
        <p:spPr>
          <a:xfrm>
            <a:off x="1743270" y="209231"/>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3" name="Image 2">
            <a:extLst>
              <a:ext uri="{FF2B5EF4-FFF2-40B4-BE49-F238E27FC236}">
                <a16:creationId xmlns:a16="http://schemas.microsoft.com/office/drawing/2014/main" id="{22B89090-F560-33B9-4C1B-84D7B942199B}"/>
              </a:ext>
            </a:extLst>
          </p:cNvPr>
          <p:cNvPicPr>
            <a:picLocks noChangeAspect="1"/>
          </p:cNvPicPr>
          <p:nvPr/>
        </p:nvPicPr>
        <p:blipFill>
          <a:blip r:embed="rId2"/>
          <a:stretch>
            <a:fillRect/>
          </a:stretch>
        </p:blipFill>
        <p:spPr>
          <a:xfrm>
            <a:off x="14887" y="0"/>
            <a:ext cx="1249824" cy="917117"/>
          </a:xfrm>
          <a:prstGeom prst="rect">
            <a:avLst/>
          </a:prstGeom>
        </p:spPr>
      </p:pic>
      <p:sp>
        <p:nvSpPr>
          <p:cNvPr id="7" name="ZoneTexte 6">
            <a:extLst>
              <a:ext uri="{FF2B5EF4-FFF2-40B4-BE49-F238E27FC236}">
                <a16:creationId xmlns:a16="http://schemas.microsoft.com/office/drawing/2014/main" id="{BA4A5AE1-4A52-EE42-5849-A83BF48FFA90}"/>
              </a:ext>
            </a:extLst>
          </p:cNvPr>
          <p:cNvSpPr txBox="1"/>
          <p:nvPr/>
        </p:nvSpPr>
        <p:spPr>
          <a:xfrm>
            <a:off x="639799" y="1422978"/>
            <a:ext cx="10463513" cy="584775"/>
          </a:xfrm>
          <a:prstGeom prst="rect">
            <a:avLst/>
          </a:prstGeom>
          <a:solidFill>
            <a:schemeClr val="bg1">
              <a:lumMod val="95000"/>
            </a:schemeClr>
          </a:solidFill>
          <a:ln>
            <a:solidFill>
              <a:srgbClr val="0000FF"/>
            </a:solidFill>
          </a:ln>
          <a:scene3d>
            <a:camera prst="orthographicFront"/>
            <a:lightRig rig="threePt" dir="t"/>
          </a:scene3d>
          <a:sp3d>
            <a:bevelT prst="relaxedInset"/>
          </a:sp3d>
        </p:spPr>
        <p:txBody>
          <a:bodyPr wrap="square">
            <a:spAutoFit/>
          </a:bodyPr>
          <a:lstStyle/>
          <a:p>
            <a:pPr algn="ctr" hangingPunct="1"/>
            <a:r>
              <a:rPr lang="fr-FR" sz="3200" b="1" dirty="0">
                <a:effectLst/>
                <a:latin typeface="Times New Roman" panose="02020603050405020304" pitchFamily="18" charset="0"/>
                <a:ea typeface="Calibri" panose="020F0502020204030204" pitchFamily="34" charset="0"/>
              </a:rPr>
              <a:t>27 personnes </a:t>
            </a:r>
            <a:r>
              <a:rPr lang="fr-FR" sz="3200" dirty="0">
                <a:effectLst/>
                <a:latin typeface="Times New Roman" panose="02020603050405020304" pitchFamily="18" charset="0"/>
                <a:ea typeface="Calibri" panose="020F0502020204030204" pitchFamily="34" charset="0"/>
              </a:rPr>
              <a:t>ont participé </a:t>
            </a:r>
            <a:r>
              <a:rPr lang="fr-FR" sz="3200" dirty="0" smtClean="0">
                <a:effectLst/>
                <a:latin typeface="Times New Roman" panose="02020603050405020304" pitchFamily="18" charset="0"/>
                <a:ea typeface="Calibri" panose="020F0502020204030204" pitchFamily="34" charset="0"/>
              </a:rPr>
              <a:t>: </a:t>
            </a:r>
            <a:r>
              <a:rPr lang="fr-FR" sz="3200" b="1" dirty="0" smtClean="0">
                <a:effectLst/>
                <a:latin typeface="Times New Roman" panose="02020603050405020304" pitchFamily="18" charset="0"/>
                <a:ea typeface="Calibri" panose="020F0502020204030204" pitchFamily="34" charset="0"/>
              </a:rPr>
              <a:t>20 </a:t>
            </a:r>
            <a:r>
              <a:rPr lang="fr-FR" sz="3200" b="1" dirty="0">
                <a:effectLst/>
                <a:latin typeface="Times New Roman" panose="02020603050405020304" pitchFamily="18" charset="0"/>
                <a:ea typeface="Calibri" panose="020F0502020204030204" pitchFamily="34" charset="0"/>
              </a:rPr>
              <a:t>organisations différentes</a:t>
            </a:r>
            <a:endParaRPr lang="fr-FR" sz="3200" dirty="0">
              <a:effectLst/>
              <a:latin typeface="Times New Roman" panose="02020603050405020304" pitchFamily="18" charset="0"/>
              <a:ea typeface="Times New Roman" panose="02020603050405020304" pitchFamily="18" charset="0"/>
            </a:endParaRPr>
          </a:p>
        </p:txBody>
      </p:sp>
      <p:sp>
        <p:nvSpPr>
          <p:cNvPr id="11" name="ZoneTexte 10">
            <a:extLst>
              <a:ext uri="{FF2B5EF4-FFF2-40B4-BE49-F238E27FC236}">
                <a16:creationId xmlns:a16="http://schemas.microsoft.com/office/drawing/2014/main" id="{8459DDB2-A3E0-139C-EDDF-8638AB0AA0B5}"/>
              </a:ext>
            </a:extLst>
          </p:cNvPr>
          <p:cNvSpPr txBox="1"/>
          <p:nvPr/>
        </p:nvSpPr>
        <p:spPr>
          <a:xfrm>
            <a:off x="591042" y="2258448"/>
            <a:ext cx="11470510" cy="3785652"/>
          </a:xfrm>
          <a:prstGeom prst="rect">
            <a:avLst/>
          </a:prstGeom>
          <a:noFill/>
        </p:spPr>
        <p:txBody>
          <a:bodyPr wrap="square">
            <a:spAutoFit/>
          </a:bodyPr>
          <a:lstStyle/>
          <a:p>
            <a:pPr marL="342900" indent="-342900" algn="just">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Service Public de l’Emploi</a:t>
            </a:r>
            <a:r>
              <a:rPr lang="fr-FR" sz="2000" dirty="0">
                <a:effectLst/>
                <a:latin typeface="Times New Roman" panose="02020603050405020304" pitchFamily="18" charset="0"/>
                <a:ea typeface="Calibri" panose="020F0502020204030204" pitchFamily="34" charset="0"/>
              </a:rPr>
              <a:t> : </a:t>
            </a:r>
            <a:r>
              <a:rPr lang="fr-FR" sz="2000" b="1" dirty="0">
                <a:effectLst/>
                <a:latin typeface="Times New Roman" panose="02020603050405020304" pitchFamily="18" charset="0"/>
                <a:ea typeface="Calibri" panose="020F0502020204030204" pitchFamily="34" charset="0"/>
              </a:rPr>
              <a:t>Pôle Emploi</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MDE</a:t>
            </a:r>
            <a:r>
              <a:rPr lang="fr-FR" sz="2000" dirty="0">
                <a:effectLst/>
                <a:latin typeface="Times New Roman" panose="02020603050405020304" pitchFamily="18" charset="0"/>
                <a:ea typeface="Calibri" panose="020F0502020204030204" pitchFamily="34" charset="0"/>
              </a:rPr>
              <a:t> Roissy Pays de France – </a:t>
            </a:r>
            <a:r>
              <a:rPr lang="fr-FR" sz="2000" b="1" dirty="0">
                <a:effectLst/>
                <a:latin typeface="Times New Roman" panose="02020603050405020304" pitchFamily="18" charset="0"/>
                <a:ea typeface="Calibri" panose="020F0502020204030204" pitchFamily="34" charset="0"/>
              </a:rPr>
              <a:t>UNISAP, Mission Locale</a:t>
            </a:r>
          </a:p>
          <a:p>
            <a:pPr marL="342900" indent="-342900" algn="just">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Entreprises</a:t>
            </a:r>
            <a:r>
              <a:rPr lang="fr-FR" sz="2000" dirty="0">
                <a:effectLst/>
                <a:latin typeface="Times New Roman" panose="02020603050405020304" pitchFamily="18" charset="0"/>
                <a:ea typeface="Calibri" panose="020F0502020204030204" pitchFamily="34" charset="0"/>
              </a:rPr>
              <a:t> : </a:t>
            </a:r>
            <a:r>
              <a:rPr lang="fr-FR" sz="2000" b="1" dirty="0">
                <a:effectLst/>
                <a:latin typeface="Times New Roman" panose="02020603050405020304" pitchFamily="18" charset="0"/>
                <a:ea typeface="Calibri" panose="020F0502020204030204" pitchFamily="34" charset="0"/>
              </a:rPr>
              <a:t>SUEZ</a:t>
            </a:r>
            <a:r>
              <a:rPr lang="fr-FR" sz="2000" dirty="0">
                <a:effectLst/>
                <a:latin typeface="Times New Roman" panose="02020603050405020304" pitchFamily="18" charset="0"/>
                <a:ea typeface="Calibri" panose="020F0502020204030204" pitchFamily="34" charset="0"/>
              </a:rPr>
              <a:t> Rebond, </a:t>
            </a:r>
            <a:r>
              <a:rPr lang="fr-FR" sz="2000" b="1" dirty="0">
                <a:effectLst/>
                <a:latin typeface="Times New Roman" panose="02020603050405020304" pitchFamily="18" charset="0"/>
                <a:ea typeface="Calibri" panose="020F0502020204030204" pitchFamily="34" charset="0"/>
              </a:rPr>
              <a:t>MMS France </a:t>
            </a:r>
            <a:r>
              <a:rPr lang="fr-FR" sz="2000" dirty="0">
                <a:effectLst/>
                <a:latin typeface="Times New Roman" panose="02020603050405020304" pitchFamily="18" charset="0"/>
                <a:ea typeface="Calibri" panose="020F0502020204030204" pitchFamily="34" charset="0"/>
              </a:rPr>
              <a:t>(informatique), Groupement d’employeur </a:t>
            </a:r>
            <a:r>
              <a:rPr lang="fr-FR" sz="2000" b="1" dirty="0">
                <a:effectLst/>
                <a:latin typeface="Times New Roman" panose="02020603050405020304" pitchFamily="18" charset="0"/>
                <a:ea typeface="Calibri" panose="020F0502020204030204" pitchFamily="34" charset="0"/>
              </a:rPr>
              <a:t>Aide à Domicile 95</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Kangourou Kid</a:t>
            </a:r>
            <a:r>
              <a:rPr lang="fr-FR" sz="2000" dirty="0">
                <a:effectLst/>
                <a:latin typeface="Times New Roman" panose="02020603050405020304" pitchFamily="18" charset="0"/>
                <a:ea typeface="Calibri" panose="020F0502020204030204" pitchFamily="34" charset="0"/>
              </a:rPr>
              <a:t>, la </a:t>
            </a:r>
            <a:r>
              <a:rPr lang="fr-FR" sz="2000" b="1" dirty="0">
                <a:effectLst/>
                <a:latin typeface="Times New Roman" panose="02020603050405020304" pitchFamily="18" charset="0"/>
                <a:ea typeface="Calibri" panose="020F0502020204030204" pitchFamily="34" charset="0"/>
              </a:rPr>
              <a:t>MFPass</a:t>
            </a:r>
            <a:r>
              <a:rPr lang="fr-FR" sz="2000" b="1" dirty="0">
                <a:effectLst/>
                <a:latin typeface="Times New Roman" panose="02020603050405020304" pitchFamily="18" charset="0"/>
                <a:ea typeface="Calibri" panose="020F0502020204030204" pitchFamily="34" charset="0"/>
              </a:rPr>
              <a:t>*</a:t>
            </a:r>
          </a:p>
          <a:p>
            <a:pPr marL="342900" lvl="0" indent="-342900" algn="just" hangingPunct="1">
              <a:buFont typeface="Times New Roman" panose="02020603050405020304" pitchFamily="18" charset="0"/>
              <a:buChar char="•"/>
            </a:pPr>
            <a:endParaRPr lang="fr-FR" sz="2000" dirty="0">
              <a:effectLst/>
              <a:latin typeface="Times New Roman" panose="02020603050405020304" pitchFamily="18" charset="0"/>
              <a:ea typeface="Calibri" panose="020F0502020204030204" pitchFamily="34"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Organismes de Formation </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Greta</a:t>
            </a:r>
            <a:r>
              <a:rPr lang="fr-FR" sz="2000" dirty="0">
                <a:effectLst/>
                <a:latin typeface="Times New Roman" panose="02020603050405020304" pitchFamily="18" charset="0"/>
                <a:ea typeface="Calibri" panose="020F0502020204030204" pitchFamily="34" charset="0"/>
              </a:rPr>
              <a:t> Val d’Oise, </a:t>
            </a:r>
            <a:r>
              <a:rPr lang="fr-FR" sz="2000" b="1" dirty="0">
                <a:effectLst/>
                <a:latin typeface="Times New Roman" panose="02020603050405020304" pitchFamily="18" charset="0"/>
                <a:ea typeface="Calibri" panose="020F0502020204030204" pitchFamily="34" charset="0"/>
              </a:rPr>
              <a:t>AFPA</a:t>
            </a:r>
            <a:r>
              <a:rPr lang="fr-FR" sz="2000" dirty="0">
                <a:effectLst/>
                <a:latin typeface="Times New Roman" panose="02020603050405020304" pitchFamily="18" charset="0"/>
                <a:ea typeface="Calibri" panose="020F0502020204030204" pitchFamily="34" charset="0"/>
              </a:rPr>
              <a:t>, </a:t>
            </a:r>
            <a:r>
              <a:rPr lang="fr-FR" sz="2000" b="1" dirty="0">
                <a:effectLst/>
                <a:latin typeface="Times New Roman" panose="02020603050405020304" pitchFamily="18" charset="0"/>
                <a:ea typeface="Calibri" panose="020F0502020204030204" pitchFamily="34" charset="0"/>
              </a:rPr>
              <a:t>Assist’Famille</a:t>
            </a:r>
            <a:endParaRPr lang="fr-FR" sz="2000" b="1" dirty="0">
              <a:effectLst/>
              <a:latin typeface="Times New Roman" panose="02020603050405020304" pitchFamily="18" charset="0"/>
              <a:ea typeface="Calibri" panose="020F0502020204030204" pitchFamily="34" charset="0"/>
            </a:endParaRPr>
          </a:p>
          <a:p>
            <a:pPr marL="342900" lvl="0" indent="-342900" algn="just" hangingPunct="1">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Association de solidarité</a:t>
            </a:r>
            <a:r>
              <a:rPr lang="fr-FR" sz="2000" b="1" dirty="0">
                <a:effectLst/>
                <a:latin typeface="Times New Roman" panose="02020603050405020304" pitchFamily="18" charset="0"/>
                <a:ea typeface="Calibri" panose="020F0502020204030204" pitchFamily="34" charset="0"/>
              </a:rPr>
              <a:t> : EQUALIS, ESPERER95, ARS95 </a:t>
            </a:r>
            <a:r>
              <a:rPr lang="fr-FR" sz="2000" dirty="0">
                <a:effectLst/>
                <a:latin typeface="Times New Roman" panose="02020603050405020304" pitchFamily="18" charset="0"/>
                <a:ea typeface="Calibri" panose="020F0502020204030204" pitchFamily="34" charset="0"/>
              </a:rPr>
              <a:t>et </a:t>
            </a:r>
            <a:r>
              <a:rPr lang="fr-FR" sz="2000" b="1" dirty="0">
                <a:effectLst/>
                <a:latin typeface="Times New Roman" panose="02020603050405020304" pitchFamily="18" charset="0"/>
                <a:ea typeface="Calibri" panose="020F0502020204030204" pitchFamily="34" charset="0"/>
              </a:rPr>
              <a:t>EBE CESIL</a:t>
            </a:r>
            <a:r>
              <a:rPr lang="fr-FR" sz="2000" dirty="0">
                <a:effectLst/>
                <a:latin typeface="Times New Roman" panose="02020603050405020304" pitchFamily="18" charset="0"/>
                <a:ea typeface="Calibri" panose="020F0502020204030204" pitchFamily="34" charset="0"/>
              </a:rPr>
              <a:t> </a:t>
            </a:r>
          </a:p>
          <a:p>
            <a:pPr marL="342900" lvl="0" indent="-342900" algn="just" hangingPunct="1">
              <a:buFont typeface="Times New Roman" panose="02020603050405020304" pitchFamily="18" charset="0"/>
              <a:buChar char="•"/>
            </a:pPr>
            <a:endParaRPr lang="fr-FR" sz="2000"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latin typeface="Times New Roman" panose="02020603050405020304" pitchFamily="18" charset="0"/>
                <a:ea typeface="Calibri" panose="020F0502020204030204" pitchFamily="34" charset="0"/>
              </a:rPr>
              <a:t>Association environnementale</a:t>
            </a:r>
            <a:r>
              <a:rPr lang="fr-FR" sz="2000" dirty="0">
                <a:solidFill>
                  <a:srgbClr val="0000FF"/>
                </a:solidFill>
                <a:latin typeface="Times New Roman" panose="02020603050405020304" pitchFamily="18" charset="0"/>
                <a:ea typeface="Calibri" panose="020F0502020204030204" pitchFamily="34" charset="0"/>
              </a:rPr>
              <a:t> </a:t>
            </a:r>
            <a:r>
              <a:rPr lang="fr-FR" sz="2000" dirty="0">
                <a:solidFill>
                  <a:srgbClr val="0070C0"/>
                </a:solidFill>
                <a:latin typeface="Times New Roman" panose="02020603050405020304" pitchFamily="18" charset="0"/>
                <a:ea typeface="Calibri" panose="020F0502020204030204" pitchFamily="34" charset="0"/>
              </a:rPr>
              <a:t>: </a:t>
            </a:r>
            <a:r>
              <a:rPr lang="nn-NO" sz="2000" b="1" dirty="0">
                <a:latin typeface="Times New Roman" panose="02020603050405020304" pitchFamily="18" charset="0"/>
                <a:ea typeface="Calibri" panose="020F0502020204030204" pitchFamily="34" charset="0"/>
              </a:rPr>
              <a:t>ETRE</a:t>
            </a:r>
          </a:p>
          <a:p>
            <a:pPr marL="342900" lvl="0" indent="-342900" algn="just" hangingPunct="1">
              <a:buFont typeface="Times New Roman" panose="02020603050405020304" pitchFamily="18" charset="0"/>
              <a:buChar char="•"/>
            </a:pPr>
            <a:endParaRPr lang="fr-FR" sz="2000" b="1" dirty="0">
              <a:effectLst/>
              <a:latin typeface="Times New Roman" panose="02020603050405020304" pitchFamily="18" charset="0"/>
              <a:ea typeface="Times New Roman" panose="02020603050405020304" pitchFamily="18" charset="0"/>
            </a:endParaRPr>
          </a:p>
          <a:p>
            <a:pPr marL="342900" lvl="0" indent="-342900" algn="just" hangingPunct="1">
              <a:buFont typeface="Times New Roman" panose="02020603050405020304" pitchFamily="18" charset="0"/>
              <a:buChar char="•"/>
            </a:pPr>
            <a:r>
              <a:rPr lang="fr-FR" sz="2000" b="1" dirty="0">
                <a:solidFill>
                  <a:srgbClr val="0000FF"/>
                </a:solidFill>
                <a:effectLst/>
                <a:latin typeface="Times New Roman" panose="02020603050405020304" pitchFamily="18" charset="0"/>
                <a:ea typeface="Calibri" panose="020F0502020204030204" pitchFamily="34" charset="0"/>
              </a:rPr>
              <a:t>Autorité publique Locale </a:t>
            </a:r>
            <a:r>
              <a:rPr lang="fr-FR" sz="2000" b="1" dirty="0">
                <a:effectLst/>
                <a:latin typeface="Times New Roman" panose="02020603050405020304" pitchFamily="18" charset="0"/>
                <a:ea typeface="Calibri" panose="020F0502020204030204" pitchFamily="34" charset="0"/>
              </a:rPr>
              <a:t>: Commune de Cergy, Agglomération de Roissy pays de France, </a:t>
            </a:r>
            <a:endParaRPr lang="fr-FR" sz="2000" b="1" dirty="0">
              <a:effectLst/>
              <a:latin typeface="Times New Roman" panose="02020603050405020304" pitchFamily="18" charset="0"/>
              <a:ea typeface="Times New Roman" panose="02020603050405020304" pitchFamily="18" charset="0"/>
            </a:endParaRPr>
          </a:p>
        </p:txBody>
      </p:sp>
      <p:sp>
        <p:nvSpPr>
          <p:cNvPr id="4" name="ZoneTexte 3"/>
          <p:cNvSpPr txBox="1"/>
          <p:nvPr/>
        </p:nvSpPr>
        <p:spPr>
          <a:xfrm>
            <a:off x="417054" y="6087045"/>
            <a:ext cx="3760309" cy="538609"/>
          </a:xfrm>
          <a:prstGeom prst="rect">
            <a:avLst/>
          </a:prstGeom>
          <a:noFill/>
        </p:spPr>
        <p:txBody>
          <a:bodyPr wrap="square" rtlCol="0">
            <a:spAutoFit/>
          </a:bodyPr>
          <a:lstStyle/>
          <a:p>
            <a:r>
              <a:rPr lang="fr-FR" dirty="0">
                <a:latin typeface="Times New Roman" panose="02020603050405020304" pitchFamily="18" charset="0"/>
                <a:ea typeface="Calibri" panose="020F0502020204030204" pitchFamily="34" charset="0"/>
              </a:rPr>
              <a:t>* </a:t>
            </a:r>
            <a:r>
              <a:rPr lang="fr-FR" sz="1100" dirty="0">
                <a:latin typeface="Times New Roman" panose="02020603050405020304" pitchFamily="18" charset="0"/>
                <a:ea typeface="Calibri" panose="020F0502020204030204" pitchFamily="34" charset="0"/>
              </a:rPr>
              <a:t>Mutualité Française Publique Action Santé Sociale Centre de la Gabrielle</a:t>
            </a:r>
            <a:endParaRPr lang="fr-FR" sz="1100" dirty="0"/>
          </a:p>
        </p:txBody>
      </p:sp>
      <p:pic>
        <p:nvPicPr>
          <p:cNvPr id="8" name="Image 7"/>
          <p:cNvPicPr>
            <a:picLocks noChangeAspect="1"/>
          </p:cNvPicPr>
          <p:nvPr/>
        </p:nvPicPr>
        <p:blipFill>
          <a:blip r:embed="rId3"/>
          <a:stretch>
            <a:fillRect/>
          </a:stretch>
        </p:blipFill>
        <p:spPr>
          <a:xfrm>
            <a:off x="9296573" y="6311265"/>
            <a:ext cx="2792757" cy="414444"/>
          </a:xfrm>
          <a:prstGeom prst="rect">
            <a:avLst/>
          </a:prstGeom>
        </p:spPr>
      </p:pic>
    </p:spTree>
    <p:extLst>
      <p:ext uri="{BB962C8B-B14F-4D97-AF65-F5344CB8AC3E}">
        <p14:creationId xmlns:p14="http://schemas.microsoft.com/office/powerpoint/2010/main" val="125333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5387" y="1196176"/>
            <a:ext cx="11486242" cy="868048"/>
          </a:xfrm>
        </p:spPr>
        <p:txBody>
          <a:bodyPr>
            <a:normAutofit fontScale="25000" lnSpcReduction="20000"/>
          </a:bodyPr>
          <a:lstStyle/>
          <a:p>
            <a:pPr marL="0" indent="0">
              <a:buNone/>
            </a:pPr>
            <a:r>
              <a:rPr lang="fr-FR" sz="11200" b="1" dirty="0">
                <a:solidFill>
                  <a:srgbClr val="0000FF"/>
                </a:solidFill>
                <a:effectLst/>
                <a:latin typeface="Times New Roman" panose="02020603050405020304" pitchFamily="18" charset="0"/>
                <a:ea typeface="Calibri" panose="020F0502020204030204" pitchFamily="34" charset="0"/>
              </a:rPr>
              <a:t>30 propositions de bonnes pratiques</a:t>
            </a:r>
            <a:r>
              <a:rPr lang="fr-FR" sz="11200" b="1" dirty="0">
                <a:effectLst/>
                <a:latin typeface="Times New Roman" panose="02020603050405020304" pitchFamily="18" charset="0"/>
                <a:ea typeface="Calibri" panose="020F0502020204030204" pitchFamily="34" charset="0"/>
              </a:rPr>
              <a:t> :</a:t>
            </a:r>
            <a:endParaRPr lang="fr-FR" sz="7200" dirty="0">
              <a:latin typeface="Times New Roman" panose="02020603050405020304" pitchFamily="18" charset="0"/>
              <a:ea typeface="Times New Roman" panose="02020603050405020304" pitchFamily="18" charset="0"/>
            </a:endParaRPr>
          </a:p>
          <a:p>
            <a:pPr marL="0" indent="0">
              <a:buNone/>
            </a:pPr>
            <a:endParaRPr lang="fr-FR" sz="1800" dirty="0">
              <a:effectLst/>
              <a:latin typeface="Times New Roman" panose="02020603050405020304" pitchFamily="18" charset="0"/>
              <a:ea typeface="Times New Roman" panose="02020603050405020304" pitchFamily="18" charset="0"/>
            </a:endParaRPr>
          </a:p>
          <a:p>
            <a:pPr marL="0" indent="0">
              <a:buNone/>
            </a:pPr>
            <a:r>
              <a:rPr lang="fr-FR" b="1" dirty="0">
                <a:solidFill>
                  <a:srgbClr val="3333FF"/>
                </a:solidFill>
              </a:rPr>
              <a:t/>
            </a:r>
            <a:br>
              <a:rPr lang="fr-FR" b="1" dirty="0">
                <a:solidFill>
                  <a:srgbClr val="3333FF"/>
                </a:solidFill>
              </a:rPr>
            </a:br>
            <a:endParaRPr lang="fr-FR" dirty="0"/>
          </a:p>
        </p:txBody>
      </p:sp>
      <p:sp>
        <p:nvSpPr>
          <p:cNvPr id="4" name="Espace réservé du numéro de diapositive 3"/>
          <p:cNvSpPr>
            <a:spLocks noGrp="1"/>
          </p:cNvSpPr>
          <p:nvPr>
            <p:ph type="sldNum" sz="quarter" idx="12"/>
          </p:nvPr>
        </p:nvSpPr>
        <p:spPr/>
        <p:txBody>
          <a:bodyPr/>
          <a:lstStyle/>
          <a:p>
            <a:fld id="{B9429872-40EB-4286-A007-674A07170877}" type="slidenum">
              <a:rPr lang="fr-FR" smtClean="0"/>
              <a:t>9</a:t>
            </a:fld>
            <a:endParaRPr lang="fr-FR" dirty="0"/>
          </a:p>
        </p:txBody>
      </p:sp>
      <p:graphicFrame>
        <p:nvGraphicFramePr>
          <p:cNvPr id="5" name="Objet 4">
            <a:extLst>
              <a:ext uri="{FF2B5EF4-FFF2-40B4-BE49-F238E27FC236}">
                <a16:creationId xmlns:a16="http://schemas.microsoft.com/office/drawing/2014/main" id="{01F164E2-FAC0-A6B9-CC08-495F0F3F751E}"/>
              </a:ext>
            </a:extLst>
          </p:cNvPr>
          <p:cNvGraphicFramePr>
            <a:graphicFrameLocks noChangeAspect="1"/>
          </p:cNvGraphicFramePr>
          <p:nvPr>
            <p:extLst>
              <p:ext uri="{D42A27DB-BD31-4B8C-83A1-F6EECF244321}">
                <p14:modId xmlns:p14="http://schemas.microsoft.com/office/powerpoint/2010/main" val="1385638843"/>
              </p:ext>
            </p:extLst>
          </p:nvPr>
        </p:nvGraphicFramePr>
        <p:xfrm>
          <a:off x="352879" y="1674796"/>
          <a:ext cx="11588750" cy="4864117"/>
        </p:xfrm>
        <a:graphic>
          <a:graphicData uri="http://schemas.openxmlformats.org/presentationml/2006/ole">
            <mc:AlternateContent xmlns:mc="http://schemas.openxmlformats.org/markup-compatibility/2006">
              <mc:Choice xmlns:v="urn:schemas-microsoft-com:vml" Requires="v">
                <p:oleObj spid="_x0000_s1032" name="Worksheet" r:id="rId3" imgW="11747327" imgH="2959247" progId="Excel.Sheet.12">
                  <p:embed/>
                </p:oleObj>
              </mc:Choice>
              <mc:Fallback>
                <p:oleObj name="Worksheet" r:id="rId3" imgW="11747327" imgH="2959247" progId="Excel.Sheet.12">
                  <p:embed/>
                  <p:pic>
                    <p:nvPicPr>
                      <p:cNvPr id="5" name="Objet 4">
                        <a:extLst>
                          <a:ext uri="{FF2B5EF4-FFF2-40B4-BE49-F238E27FC236}">
                            <a16:creationId xmlns:a16="http://schemas.microsoft.com/office/drawing/2014/main" id="{01F164E2-FAC0-A6B9-CC08-495F0F3F751E}"/>
                          </a:ext>
                        </a:extLst>
                      </p:cNvPr>
                      <p:cNvPicPr/>
                      <p:nvPr/>
                    </p:nvPicPr>
                    <p:blipFill>
                      <a:blip r:embed="rId4"/>
                      <a:stretch>
                        <a:fillRect/>
                      </a:stretch>
                    </p:blipFill>
                    <p:spPr>
                      <a:xfrm>
                        <a:off x="352879" y="1674796"/>
                        <a:ext cx="11588750" cy="4864117"/>
                      </a:xfrm>
                      <a:prstGeom prst="rect">
                        <a:avLst/>
                      </a:prstGeom>
                    </p:spPr>
                  </p:pic>
                </p:oleObj>
              </mc:Fallback>
            </mc:AlternateContent>
          </a:graphicData>
        </a:graphic>
      </p:graphicFrame>
      <p:sp>
        <p:nvSpPr>
          <p:cNvPr id="8" name="Rectangle 7">
            <a:extLst>
              <a:ext uri="{FF2B5EF4-FFF2-40B4-BE49-F238E27FC236}">
                <a16:creationId xmlns:a16="http://schemas.microsoft.com/office/drawing/2014/main" id="{E6C1821D-700E-16FD-71E8-89E795AD5F24}"/>
              </a:ext>
            </a:extLst>
          </p:cNvPr>
          <p:cNvSpPr/>
          <p:nvPr/>
        </p:nvSpPr>
        <p:spPr>
          <a:xfrm>
            <a:off x="1752895" y="145777"/>
            <a:ext cx="10318282" cy="707886"/>
          </a:xfrm>
          <a:prstGeom prst="rect">
            <a:avLst/>
          </a:prstGeom>
        </p:spPr>
        <p:txBody>
          <a:bodyPr wrap="square">
            <a:spAutoFit/>
          </a:bodyPr>
          <a:lstStyle/>
          <a:p>
            <a:pPr algn="ctr" hangingPunct="0"/>
            <a:r>
              <a:rPr lang="fr-FR" sz="4000" b="1" u="sng" dirty="0">
                <a:solidFill>
                  <a:srgbClr val="0000FF"/>
                </a:solidFill>
              </a:rPr>
              <a:t>3. Groupes Territoriaux du Val d’Oise</a:t>
            </a:r>
            <a:endParaRPr lang="fr-FR" dirty="0">
              <a:latin typeface="Times New Roman" panose="02020603050405020304" pitchFamily="18" charset="0"/>
              <a:ea typeface="Times New Roman" panose="02020603050405020304" pitchFamily="18" charset="0"/>
            </a:endParaRPr>
          </a:p>
        </p:txBody>
      </p:sp>
      <p:pic>
        <p:nvPicPr>
          <p:cNvPr id="2" name="Image 1"/>
          <p:cNvPicPr>
            <a:picLocks noChangeAspect="1"/>
          </p:cNvPicPr>
          <p:nvPr/>
        </p:nvPicPr>
        <p:blipFill>
          <a:blip r:embed="rId5"/>
          <a:stretch>
            <a:fillRect/>
          </a:stretch>
        </p:blipFill>
        <p:spPr>
          <a:xfrm>
            <a:off x="0" y="0"/>
            <a:ext cx="1360820" cy="999441"/>
          </a:xfrm>
          <a:prstGeom prst="rect">
            <a:avLst/>
          </a:prstGeom>
        </p:spPr>
      </p:pic>
    </p:spTree>
    <p:extLst>
      <p:ext uri="{BB962C8B-B14F-4D97-AF65-F5344CB8AC3E}">
        <p14:creationId xmlns:p14="http://schemas.microsoft.com/office/powerpoint/2010/main" val="61329338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1873</Words>
  <Application>Microsoft Office PowerPoint</Application>
  <PresentationFormat>Grand écran</PresentationFormat>
  <Paragraphs>212</Paragraphs>
  <Slides>26</Slides>
  <Notes>0</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26</vt:i4>
      </vt:variant>
    </vt:vector>
  </HeadingPairs>
  <TitlesOfParts>
    <vt:vector size="34" baseType="lpstr">
      <vt:lpstr>Agency FB</vt:lpstr>
      <vt:lpstr>Arial</vt:lpstr>
      <vt:lpstr>Calibri</vt:lpstr>
      <vt:lpstr>Calibri Light</vt:lpstr>
      <vt:lpstr>Times New Roman</vt:lpstr>
      <vt:lpstr>Wingdings</vt:lpstr>
      <vt:lpstr>Thème Office</vt:lpstr>
      <vt:lpstr>Worksheet</vt:lpstr>
      <vt:lpstr> Séminaire européen  25 janvier 2023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4 étapes :  Déterminer en commun les métiers en tension d’emplois   Identifier au maximum 2 compétences par métier  Identification du delta   Ingénierie de la micro-formation</vt:lpstr>
      <vt:lpstr>Étape 1 : Déterminer en commun les métiers en tension d’emplois   La première étape a consisté à rencontrer un panel d’entreprises et d’acteurs agissant dans un même champ professionnel afin de déterminer  en commun les métiers en tension d’emplois (ceux qui sont non réglementés par des qualifications obligatoires). </vt:lpstr>
      <vt:lpstr>Présentation PowerPoint</vt:lpstr>
      <vt:lpstr>Présentation PowerPoint</vt:lpstr>
      <vt:lpstr>Groupe micro-formation : Installation d’un poste informatique opérationnel ou prêt à l’emploi</vt:lpstr>
      <vt:lpstr>Groupe micro-formation : Installation d’un poste informatique opérationnel ou prêt à l’emploi</vt:lpstr>
      <vt:lpstr>Groupe micro-formation : Installation d’un poste informatique opérationnel ou prêt à l’emploi</vt:lpstr>
      <vt:lpstr>Groupe micro-formation : Utilisation d’une lève personne et d’un verticalisateur </vt:lpstr>
      <vt:lpstr>Groupe micro-formation : Utilisation d’une lève personne et d’un verticalisateur</vt:lpstr>
      <vt:lpstr>Groupe micro-formation : Utilisation d’une lève personne et d’un verticalisateur</vt:lpstr>
      <vt:lpstr>Présentation PowerPoint</vt:lpstr>
      <vt:lpstr>Présentation PowerPoint</vt:lpstr>
      <vt:lpstr>                                                                Gestes professionnels Identifier les gestes professionnels d’un métier avec les travailleurs eux-mêmes (description du travail, comment on fait, outils et matériels utilisés, savoirs nécessaires, règles de fonctionnement, photos, vidéo, etc.)  Sélectionner 2 gestes professionnels particulièrement représentatifs du métier (indispensables pour débuter)  Décrire et/ou représenter les objectifs pédagogiques des 2 gestes professionnels (niveaux de connaissances et de pratiques, outils, équipements, sécurité, risques, photos, vidéos, dessins, etc.)</vt:lpstr>
      <vt:lpstr>                              Capacités individuelles (1/2) Présenter les 2 gestes professionnels aux candidats (finalités des gestes, descriptions, schémas, photos, vidéos, outils utilisés, environnement de travail, documents, contraintes et règles, etc.)   Demander aux candidats d’expliquer à leurs façons et par association d’idées les 2 gestes professionnels (expériences similaires, pratiques informelles, hobby, passe-temps, curiosité, etc.)  Dialoguer avec le candidat sur sa représentation du métier et des 2 gestes professionnels (intérêt, envie d’essayer, attirance, volonté d’investissement, cadre de travail, etc.)</vt:lpstr>
      <vt:lpstr>                              Capacités individuelles (2/2) Mesurer en concertation avec le candidat les écarts entre les gestes demandés et ses acquis individuels (auto-évaluation + opinion extérieure)   Définir avec le candidat son besoin d’entrainement sur les 2 gestes professionnels par un parcours de micro-formations (présenter les objectifs pédagogiques des programmes en micro-formation)  Orienter le candidat vers un organisme de formation référent ou dans un stage de pratiques professionnelles en entreprise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Fina Kanam</dc:creator>
  <cp:lastModifiedBy>William AMERI</cp:lastModifiedBy>
  <cp:revision>53</cp:revision>
  <cp:lastPrinted>2023-01-24T09:04:48Z</cp:lastPrinted>
  <dcterms:created xsi:type="dcterms:W3CDTF">2022-11-08T11:03:21Z</dcterms:created>
  <dcterms:modified xsi:type="dcterms:W3CDTF">2023-01-24T09:24:52Z</dcterms:modified>
</cp:coreProperties>
</file>